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7" r:id="rId5"/>
    <p:sldId id="258" r:id="rId6"/>
    <p:sldId id="266" r:id="rId7"/>
    <p:sldId id="315" r:id="rId8"/>
    <p:sldId id="311" r:id="rId9"/>
    <p:sldId id="259" r:id="rId10"/>
    <p:sldId id="271" r:id="rId11"/>
    <p:sldId id="272" r:id="rId12"/>
    <p:sldId id="273" r:id="rId13"/>
    <p:sldId id="316" r:id="rId14"/>
    <p:sldId id="314" r:id="rId15"/>
    <p:sldId id="312" r:id="rId16"/>
    <p:sldId id="293" r:id="rId17"/>
    <p:sldId id="308" r:id="rId18"/>
    <p:sldId id="309" r:id="rId19"/>
    <p:sldId id="295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264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76B531"/>
    <a:srgbClr val="92D050"/>
    <a:srgbClr val="172C51"/>
    <a:srgbClr val="2F5597"/>
    <a:srgbClr val="B4C7E7"/>
    <a:srgbClr val="4472C4"/>
    <a:srgbClr val="5FF3CA"/>
    <a:srgbClr val="91F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-4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530D6-A779-45B6-83DE-B13C480D5B40}" type="datetimeFigureOut">
              <a:rPr lang="it-IT" smtClean="0"/>
              <a:t>17/06/2024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A9D68-3F1B-40F1-8758-7910510363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9D68-3F1B-40F1-8758-79105103636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73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9D68-3F1B-40F1-8758-79105103636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4578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9D68-3F1B-40F1-8758-79105103636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58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A9D68-3F1B-40F1-8758-79105103636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37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EF8B8-0853-3C0C-FCFD-48C8EB1FD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A7C92F-27A5-5503-C734-17B4D23B7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6C9822-167C-F0A6-C1D1-76DC5E13E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F2FB1-B035-4860-9B92-7A4A9EE913F9}" type="datetime1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B45FFB-9096-FD46-D4A9-C0EC7FF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D58EDA-DC2A-6776-254D-BDAD50D4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E9C2E-C07B-611F-C3EB-3A539A52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162ACD-898D-6366-1E28-CFEDFF098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573132-A826-411F-0468-77A52E3B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2A9-664D-4315-B396-81CA001E328C}" type="datetime1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49EA4F-9974-7A34-CB8E-D07C77E3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E0425F-A15F-05AA-5227-6F38FB3F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878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9044752-452B-7C75-F65F-3AC17AC39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3A81A9-1D42-7567-FA0C-9EB4356A5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1E1EEE-FDAC-F531-402C-9B7C66EA9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B8DB-A958-4865-A802-FD19C32F8635}" type="datetime1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2CE641-35E2-1030-B882-CC1B46DC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7759CE-900B-5A33-46E3-433230E8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4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A34AB-2514-A4DB-B26C-0493B0A5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39E66B-158D-A1CC-9670-BB79E2B70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D0FAB-9953-1CB0-9441-3BD7DE98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DD61-6011-4C01-8AFE-4DB464A89283}" type="datetime1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40AC7C-6565-8CFE-5BF2-C7C4FA30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D95C6-B251-281D-0499-2BDE2AB7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0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3E0E67-EC80-3DD8-EFD5-F6303C2A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9B942B-9E54-7F4E-7554-818BCDB5E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995E60-8F50-7A21-578D-CF222CB2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1427-0F3D-422F-BF85-B94433FAEB4E}" type="datetime1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0B20A8-F7D1-4540-7DA4-79030DC8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B788EC-FC5E-C286-EB1F-B2396B4C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420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4401A-3405-AF7B-46A7-B04AA461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787051-CB60-C30D-C8D9-592CCE451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4751B1-A44F-BC88-7D5B-B1B3C9756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F46E84-A0CB-A90F-BA36-61E478AD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941-1A27-4505-BBCB-4900A4E7BAF9}" type="datetime1">
              <a:rPr lang="it-IT" smtClean="0"/>
              <a:t>17/06/2024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73B8CF-C38C-982B-0652-27A55D5D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9A4ECB-3C58-22E5-A76E-4B99A205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61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05444-7AFA-84F7-FA2A-652B641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B1F7BD-64D2-442C-A7C7-40A713CC6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D8513A-D392-5B4F-2126-DEA3E55F1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FD84CE-402A-256E-4C35-A3EF1A3BA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346DE2-939D-75F4-9A3C-64E8E3F73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365E614-AF01-50CC-1867-B2E5B135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C2DBD-FE72-4B32-88F3-131AC615EA80}" type="datetime1">
              <a:rPr lang="it-IT" smtClean="0"/>
              <a:t>17/06/2024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81CBC0-8532-6BC6-1D11-0AEB77B3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DF9C6A4-D3CA-B9D8-8BCC-D0048025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36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248926-A1CC-C203-2724-9F2488F1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7B25F4C-0FE1-6882-E247-8442696D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8121-53A8-45FD-B444-A31AB870BCB8}" type="datetime1">
              <a:rPr lang="it-IT" smtClean="0"/>
              <a:t>17/06/2024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E3D96FB-FF34-A837-167D-5F604BCB3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3A1C12-FD9D-1522-AE5E-821723E8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39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6BA744-B446-B64A-597D-9144B57E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0018" y="6356349"/>
            <a:ext cx="2743200" cy="365125"/>
          </a:xfrm>
        </p:spPr>
        <p:txBody>
          <a:bodyPr/>
          <a:lstStyle/>
          <a:p>
            <a:fld id="{A3D4A60F-261A-4DD3-9CF3-E7997733BCA5}" type="datetime1">
              <a:rPr lang="it-IT" smtClean="0"/>
              <a:t>17/06/2024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84F67EB-D45A-D8DE-8288-12AFB7473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D5D071-7919-0D4E-C430-28F10A86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40528" y="6356348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A013A7BE-2A49-4D1A-8003-CA652E028BE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072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411E5-D78F-9172-C71C-BD091195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59F557-3D63-9F5D-A031-0C827ABBB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06F659-8087-9BB1-F3EB-32847F112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EA21C1-50C0-035B-86D5-8F8BA33F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F43F-5B1F-4CF2-8A9B-7BDA80EDA676}" type="datetime1">
              <a:rPr lang="it-IT" smtClean="0"/>
              <a:t>17/06/2024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1F10CA-C199-A0D8-1DAD-52888332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BF0F4B-E8BA-C502-1F5F-AE3889BC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60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A78D42-D1C1-20E5-33D0-B47CBEB1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39CE346-03DA-6FA4-B07A-9D6A5C343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A597B-5AAA-9C77-22E3-4A2901A6A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C468DC4-403A-7819-67BB-2A213A43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5D86-3D8E-41C5-AFB8-F971D8AB13C7}" type="datetime1">
              <a:rPr lang="it-IT" smtClean="0"/>
              <a:t>17/06/2024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2AB4D3-7F60-19EF-B2D3-6DFF21A4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40D378-2BAE-18BC-19A3-5F790ACD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05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A6878A1-A437-3F66-1353-11DC38816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8444C4-878D-8FAE-253D-034708E25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B925FC-B09F-FF95-7A3B-7DF85DA3B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5B66-63E4-4560-AD2B-8D034405BEC6}" type="datetime1">
              <a:rPr lang="it-IT" smtClean="0"/>
              <a:t>17/06/2024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604E10-C0B6-C44D-272A-EA3A79242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415975-346B-45BF-7EAD-CE9C12E06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19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.masone@studenti.unimol.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.cirnelli@studenti.unimol.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2.avi"/><Relationship Id="rId7" Type="http://schemas.openxmlformats.org/officeDocument/2006/relationships/image" Target="../media/image3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avi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9">
            <a:extLst>
              <a:ext uri="{FF2B5EF4-FFF2-40B4-BE49-F238E27FC236}">
                <a16:creationId xmlns:a16="http://schemas.microsoft.com/office/drawing/2014/main" id="{389DC2DE-B8F2-DC27-22D9-3919FCA5F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1" y="5061953"/>
            <a:ext cx="7134221" cy="8035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ttangolo 3">
            <a:extLst>
              <a:ext uri="{FF2B5EF4-FFF2-40B4-BE49-F238E27FC236}">
                <a16:creationId xmlns:a16="http://schemas.microsoft.com/office/drawing/2014/main" id="{34D7D014-93D0-FEC1-7CAD-FE9A89071034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54D8538A-B76D-51FB-4007-5486671B3739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5">
            <a:extLst>
              <a:ext uri="{FF2B5EF4-FFF2-40B4-BE49-F238E27FC236}">
                <a16:creationId xmlns:a16="http://schemas.microsoft.com/office/drawing/2014/main" id="{5BA70ABA-C72F-38CF-FCFA-CCB8FA952480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ttangolo 6">
            <a:extLst>
              <a:ext uri="{FF2B5EF4-FFF2-40B4-BE49-F238E27FC236}">
                <a16:creationId xmlns:a16="http://schemas.microsoft.com/office/drawing/2014/main" id="{71625D8D-E572-6636-9DA9-B8E5FBF87EC8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2BB96C2E-1407-9936-24F4-98954BF32794}"/>
              </a:ext>
            </a:extLst>
          </p:cNvPr>
          <p:cNvSpPr txBox="1"/>
          <p:nvPr/>
        </p:nvSpPr>
        <p:spPr>
          <a:xfrm>
            <a:off x="138110" y="1394249"/>
            <a:ext cx="287179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Calibri"/>
              </a:rPr>
              <a:t>Progetto d’esame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9" name="Connettore diritto 10">
            <a:extLst>
              <a:ext uri="{FF2B5EF4-FFF2-40B4-BE49-F238E27FC236}">
                <a16:creationId xmlns:a16="http://schemas.microsoft.com/office/drawing/2014/main" id="{13EA084C-E81F-2545-11C2-8ADB0FE2542C}"/>
              </a:ext>
            </a:extLst>
          </p:cNvPr>
          <p:cNvCxnSpPr/>
          <p:nvPr/>
        </p:nvCxnSpPr>
        <p:spPr>
          <a:xfrm>
            <a:off x="219071" y="1990721"/>
            <a:ext cx="7134232" cy="0"/>
          </a:xfrm>
          <a:prstGeom prst="straightConnector1">
            <a:avLst/>
          </a:prstGeom>
          <a:noFill/>
          <a:ln w="22229" cap="flat">
            <a:solidFill>
              <a:srgbClr val="000000"/>
            </a:solidFill>
            <a:prstDash val="solid"/>
            <a:miter/>
          </a:ln>
        </p:spPr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FD0CFD-6080-91CF-3512-1E5B048C3A9C}"/>
              </a:ext>
            </a:extLst>
          </p:cNvPr>
          <p:cNvSpPr txBox="1"/>
          <p:nvPr/>
        </p:nvSpPr>
        <p:spPr>
          <a:xfrm>
            <a:off x="7806813" y="4323289"/>
            <a:ext cx="4446952" cy="14773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Benedetta Masone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hlinkClick r:id="rId3"/>
              </a:rPr>
              <a:t>b.masone@studenti.unimol.it</a:t>
            </a: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– mat.</a:t>
            </a:r>
            <a:r>
              <a:rPr lang="it-IT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177470</a:t>
            </a:r>
            <a:endParaRPr lang="it-IT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Simone Cirnelli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>
                <a:solidFill>
                  <a:srgbClr val="000000"/>
                </a:solidFill>
                <a:latin typeface="Calibri"/>
                <a:hlinkClick r:id="rId4"/>
              </a:rPr>
              <a:t>s</a:t>
            </a: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hlinkClick r:id="rId4"/>
              </a:rPr>
              <a:t>.cirnelli@studenti.unimol.it</a:t>
            </a: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 –  mat.</a:t>
            </a:r>
            <a:r>
              <a:rPr lang="it-IT" dirty="0"/>
              <a:t> 177084</a:t>
            </a:r>
            <a:endParaRPr lang="it-IT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64DC954-877E-95C5-9F0B-92B691602598}"/>
              </a:ext>
            </a:extLst>
          </p:cNvPr>
          <p:cNvSpPr txBox="1"/>
          <p:nvPr/>
        </p:nvSpPr>
        <p:spPr>
          <a:xfrm>
            <a:off x="7867949" y="171450"/>
            <a:ext cx="4201142" cy="21544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L.M. in Ingegneria Biomedica – A.A. 23/24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Trasmissione del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calore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i</a:t>
            </a:r>
            <a:r>
              <a:rPr lang="it-IT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a</a:t>
            </a:r>
            <a:r>
              <a:rPr lang="it-IT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strike="noStrike" kern="1200" cap="none" spc="0" baseline="0" dirty="0">
                <a:uFillTx/>
                <a:latin typeface="Calibri"/>
              </a:rPr>
              <a:t>Prof. Napoli Giovanni</a:t>
            </a:r>
            <a:endParaRPr lang="it-IT" sz="1800" b="0" i="0" strike="noStrike" kern="1200" cap="none" spc="0" baseline="0" dirty="0">
              <a:uFillTx/>
              <a:latin typeface="+mj-lt"/>
            </a:endParaRPr>
          </a:p>
        </p:txBody>
      </p:sp>
      <p:sp>
        <p:nvSpPr>
          <p:cNvPr id="13" name="CasellaDiTesto 8">
            <a:extLst>
              <a:ext uri="{FF2B5EF4-FFF2-40B4-BE49-F238E27FC236}">
                <a16:creationId xmlns:a16="http://schemas.microsoft.com/office/drawing/2014/main" id="{F53E12E9-1F85-228F-EA7E-0DE02EC2ED1C}"/>
              </a:ext>
            </a:extLst>
          </p:cNvPr>
          <p:cNvSpPr txBox="1"/>
          <p:nvPr/>
        </p:nvSpPr>
        <p:spPr>
          <a:xfrm>
            <a:off x="161076" y="2113837"/>
            <a:ext cx="7250209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ANALISI TERMICA DEL TRANSITORIO 1D RELATIVO AD UNA MASSA TUMORALE NEL TESSUTO MAMMARIO A SEGUITO DI UNA TERMOABLAZIONE A MICROONDE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031E1325-0A8D-7D29-376A-36900648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EDBB5D-C659-0D31-004A-0F949AF8BEA5}"/>
                  </a:ext>
                </a:extLst>
              </p:cNvPr>
              <p:cNvSpPr txBox="1"/>
              <p:nvPr/>
            </p:nvSpPr>
            <p:spPr>
              <a:xfrm>
                <a:off x="771525" y="1585593"/>
                <a:ext cx="10435590" cy="4065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I bilanci ai nodi costituiscono un sistema di equazioni che può essere scritto in forma matriciale:</a:t>
                </a:r>
              </a:p>
              <a:p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it-IT" dirty="0"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it-IT" sz="2000" b="1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barPr>
                          <m:e>
                            <m:r>
                              <a:rPr lang="it-IT" sz="2000" b="1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 </m:t>
                            </m:r>
                            <m:r>
                              <a:rPr lang="it-IT" sz="2000" b="1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𝑻</m:t>
                            </m:r>
                          </m:e>
                        </m:bar>
                      </m:e>
                      <m:sup>
                        <m: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  <m: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+</m:t>
                        </m:r>
                        <m: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p>
                    </m:sSup>
                    <m:r>
                      <a:rPr lang="it-IT" sz="2000" b="1" i="0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2000" b="1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it-IT" sz="2000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barPr>
                          <m:e>
                            <m:r>
                              <a:rPr lang="it-IT" sz="2000" b="1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 </m:t>
                            </m:r>
                            <m:r>
                              <a:rPr lang="it-IT" sz="2000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𝑻</m:t>
                            </m:r>
                          </m:e>
                        </m:bar>
                      </m:e>
                      <m:sup>
                        <m:r>
                          <a:rPr lang="it-IT" sz="2000" b="1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sup>
                    </m:sSup>
                    <m:r>
                      <a:rPr lang="it-IT" sz="2000" b="1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 </m:t>
                    </m:r>
                    <m:bar>
                      <m:barPr>
                        <m:ctrlP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bar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𝑨</m:t>
                        </m:r>
                      </m:e>
                    </m:bar>
                    <m:r>
                      <a:rPr lang="it-IT" sz="2000" b="1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r>
                      <a:rPr lang="it-IT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it-IT" sz="2000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barPr>
                          <m:e>
                            <m:r>
                              <a:rPr lang="it-IT" sz="2000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 </m:t>
                            </m:r>
                            <m:r>
                              <a:rPr lang="it-IT" sz="2000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𝑻</m:t>
                            </m:r>
                          </m:e>
                        </m:bar>
                      </m:e>
                      <m:sup>
                        <m: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?</m:t>
                        </m:r>
                      </m:sup>
                    </m:sSup>
                    <m:r>
                      <a:rPr lang="it-IT" sz="2000" b="1" i="0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bar>
                      <m:barPr>
                        <m:ctrlP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bar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𝒃</m:t>
                        </m:r>
                      </m:e>
                    </m:bar>
                  </m:oMath>
                </a14:m>
                <a:endParaRPr lang="it-IT" b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Per generalizzare la scelta del metodo numerico da adottare, occorre modificare il sistema matriciale introducendo un parametro </a:t>
                </a:r>
                <a:r>
                  <a:rPr lang="it-IT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ξ</a:t>
                </a:r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 che consenta, in base al valore che assume, di definire uno tra tali metodi:</a:t>
                </a:r>
              </a:p>
              <a:p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800" b="1" i="1" dirty="0"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r>
                  <a:rPr lang="it-IT" b="1" i="1" dirty="0">
                    <a:latin typeface="Cambria Math" panose="02040503050406030204" pitchFamily="18" charset="0"/>
                    <a:ea typeface="Verdana" panose="020B0604030504040204" pitchFamily="34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it-IT" sz="180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ba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𝑇</m:t>
                            </m:r>
                          </m:e>
                        </m:ba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bar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𝑰</m:t>
                            </m:r>
                          </m:e>
                        </m:bar>
                        <m:r>
                          <a:rPr lang="it-IT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bar>
                          <m:barPr>
                            <m:ctrlPr>
                              <a:rPr lang="it-IT" b="1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bar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 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𝑨</m:t>
                            </m:r>
                          </m:e>
                        </m:bar>
                        <m:r>
                          <m:rPr>
                            <m:nor/>
                          </m:rPr>
                          <a:rPr lang="it-IT" b="1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it-IT" dirty="0">
                            <a:latin typeface="Verdana" panose="020B0604030504040204" pitchFamily="34" charset="0"/>
                            <a:ea typeface="Verdana" panose="020B0604030504040204" pitchFamily="34" charset="0"/>
                          </a:rPr>
                          <m:t>ξ</m:t>
                        </m:r>
                      </m:e>
                    </m:d>
                    <m:r>
                      <a:rPr lang="it-IT" sz="1800" b="0" i="0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18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ba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 </m:t>
                            </m:r>
                            <m:r>
                              <a:rPr lang="it-IT" sz="1800" b="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𝑇</m:t>
                            </m:r>
                          </m:e>
                        </m:bar>
                      </m:e>
                      <m:sup>
                        <m:r>
                          <a:rPr lang="it-IT" sz="1800" b="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bar>
                          <m:barPr>
                            <m:ctrlPr>
                              <a:rPr lang="it-IT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bar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𝑰</m:t>
                            </m:r>
                          </m:e>
                        </m:bar>
                        <m:r>
                          <a:rPr lang="it-IT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+</m:t>
                        </m:r>
                        <m:bar>
                          <m:barPr>
                            <m:ctrlPr>
                              <a:rPr lang="it-IT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bar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𝑨</m:t>
                            </m:r>
                          </m:e>
                        </m:bar>
                        <m:r>
                          <m:rPr>
                            <m:nor/>
                          </m:rPr>
                          <a:rPr lang="it-IT" i="0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(1</m:t>
                        </m:r>
                        <m:r>
                          <a:rPr lang="it-IT" b="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it-IT" dirty="0">
                            <a:latin typeface="Verdana" panose="020B0604030504040204" pitchFamily="34" charset="0"/>
                            <a:ea typeface="Verdana" panose="020B0604030504040204" pitchFamily="34" charset="0"/>
                          </a:rPr>
                          <m:t>ξ</m:t>
                        </m:r>
                        <m:r>
                          <m:rPr>
                            <m:nor/>
                          </m:rPr>
                          <a:rPr lang="it-IT" i="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</a:rPr>
                          <m:t>)</m:t>
                        </m:r>
                      </m:e>
                    </m:d>
                    <m:r>
                      <a:rPr lang="it-IT" sz="1800" b="0" i="0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bar>
                      <m:bar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bar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</m:bar>
                  </m:oMath>
                </a14:m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2EDBB5D-C659-0D31-004A-0F949AF8B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1585593"/>
                <a:ext cx="10435590" cy="4065280"/>
              </a:xfrm>
              <a:prstGeom prst="rect">
                <a:avLst/>
              </a:prstGeom>
              <a:blipFill>
                <a:blip r:embed="rId2"/>
                <a:stretch>
                  <a:fillRect l="-526" t="-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AE5665DF-2822-92F8-3322-0CD83787A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53486" r="66048" b="34541"/>
          <a:stretch/>
        </p:blipFill>
        <p:spPr>
          <a:xfrm>
            <a:off x="1644544" y="4173466"/>
            <a:ext cx="4155378" cy="129483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98041B0-C433-4105-39E6-A6B20B619A2D}"/>
              </a:ext>
            </a:extLst>
          </p:cNvPr>
          <p:cNvSpPr txBox="1"/>
          <p:nvPr/>
        </p:nvSpPr>
        <p:spPr>
          <a:xfrm>
            <a:off x="6969148" y="4786875"/>
            <a:ext cx="784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con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3CED87C-D8D8-251E-6659-00E959884B64}"/>
              </a:ext>
            </a:extLst>
          </p:cNvPr>
          <p:cNvSpPr txBox="1"/>
          <p:nvPr/>
        </p:nvSpPr>
        <p:spPr>
          <a:xfrm>
            <a:off x="8873133" y="4774212"/>
            <a:ext cx="250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Metodo </a:t>
            </a:r>
            <a:r>
              <a:rPr lang="it-IT" sz="1400" dirty="0" err="1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Crank-Nicoloson</a:t>
            </a:r>
            <a:r>
              <a:rPr lang="it-IT" sz="14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9587CDB-8BE6-CCF4-B221-01059B13EA62}"/>
              </a:ext>
            </a:extLst>
          </p:cNvPr>
          <p:cNvSpPr txBox="1"/>
          <p:nvPr/>
        </p:nvSpPr>
        <p:spPr>
          <a:xfrm>
            <a:off x="8895236" y="5035318"/>
            <a:ext cx="195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Metodo Implicito 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8640BB6-216C-6DEE-E4D4-E6642F52EF54}"/>
              </a:ext>
            </a:extLst>
          </p:cNvPr>
          <p:cNvSpPr txBox="1"/>
          <p:nvPr/>
        </p:nvSpPr>
        <p:spPr>
          <a:xfrm>
            <a:off x="8866919" y="4513106"/>
            <a:ext cx="195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Metodo Esplicito </a:t>
            </a:r>
          </a:p>
        </p:txBody>
      </p:sp>
      <p:pic>
        <p:nvPicPr>
          <p:cNvPr id="25" name="Immagine 2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761592C0-069B-1776-8616-008576FA2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t="25836" r="80203" b="61320"/>
          <a:stretch/>
        </p:blipFill>
        <p:spPr>
          <a:xfrm>
            <a:off x="7649233" y="4268072"/>
            <a:ext cx="1192527" cy="1389030"/>
          </a:xfrm>
          <a:prstGeom prst="rect">
            <a:avLst/>
          </a:prstGeom>
        </p:spPr>
      </p:pic>
      <p:pic>
        <p:nvPicPr>
          <p:cNvPr id="27" name="Immagine 26" descr="Immagine che contiene testo, software, Icona del computer, Carattere&#10;&#10;Descrizione generata automaticamente">
            <a:extLst>
              <a:ext uri="{FF2B5EF4-FFF2-40B4-BE49-F238E27FC236}">
                <a16:creationId xmlns:a16="http://schemas.microsoft.com/office/drawing/2014/main" id="{FD579BB3-7497-FC35-D69A-742FDB1CD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53165" r="66514" b="39235"/>
          <a:stretch/>
        </p:blipFill>
        <p:spPr>
          <a:xfrm>
            <a:off x="4103277" y="2219150"/>
            <a:ext cx="3902884" cy="74155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0D0E02-6DC9-546A-DA78-02DDCCD44074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855E33-6053-6636-4E38-FA1E026654D7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dirty="0">
                <a:solidFill>
                  <a:srgbClr val="000000"/>
                </a:solidFill>
                <a:latin typeface="Aharoni" pitchFamily="2"/>
                <a:cs typeface="Aharoni" pitchFamily="2"/>
              </a:rPr>
              <a:t>RISOLUZIONE NUMERICA</a:t>
            </a:r>
            <a:endParaRPr lang="it-IT" sz="44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98111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031E1325-0A8D-7D29-376A-36900648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11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FAB50E-3725-AD51-B448-611FC99BBD7D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dirty="0">
                <a:solidFill>
                  <a:srgbClr val="000000"/>
                </a:solidFill>
                <a:latin typeface="Aharoni" pitchFamily="2"/>
                <a:cs typeface="Aharoni" pitchFamily="2"/>
              </a:rPr>
              <a:t>METODI NUMERICI</a:t>
            </a:r>
            <a:endParaRPr lang="it-IT" sz="44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55CD275-AB2F-7418-0606-76C05FE1D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51" t="25520" r="30887" b="44662"/>
          <a:stretch/>
        </p:blipFill>
        <p:spPr>
          <a:xfrm>
            <a:off x="2502309" y="2776596"/>
            <a:ext cx="7030065" cy="3131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79D5E10-4A84-DD49-F040-BE62A003DFED}"/>
                  </a:ext>
                </a:extLst>
              </p:cNvPr>
              <p:cNvSpPr txBox="1"/>
              <p:nvPr/>
            </p:nvSpPr>
            <p:spPr>
              <a:xfrm>
                <a:off x="771525" y="1433898"/>
                <a:ext cx="10820707" cy="1213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In metodi numerici in regime non stazionario sono caratterizzati da vincoli di stabilità per non ottenere, in fase di risoluzione, variazioni termiche non spiegabili fisicamente.</a:t>
                </a:r>
              </a:p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La condizione di stabilità, secondo cui il coefficiente del termine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 deve essere positivo, impone condizioni stringenti sul passo di campionamento temporale (</a:t>
                </a:r>
                <a:r>
                  <a:rPr lang="it-IT" dirty="0" err="1">
                    <a:latin typeface="Verdana" panose="020B0604030504040204" pitchFamily="34" charset="0"/>
                    <a:ea typeface="Verdana" panose="020B0604030504040204" pitchFamily="34" charset="0"/>
                  </a:rPr>
                  <a:t>dt</a:t>
                </a:r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79D5E10-4A84-DD49-F040-BE62A003D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1433898"/>
                <a:ext cx="10820707" cy="1213409"/>
              </a:xfrm>
              <a:prstGeom prst="rect">
                <a:avLst/>
              </a:prstGeom>
              <a:blipFill>
                <a:blip r:embed="rId3"/>
                <a:stretch>
                  <a:fillRect l="-507" t="-2513" b="-70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0C056F-D071-2941-155B-2D1E83928327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6914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43236724-BC85-7D96-49A1-DDB3C79EA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89"/>
            <a:ext cx="12192000" cy="5880100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031E1325-0A8D-7D29-376A-36900648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12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C361861-F28E-9DBA-7B82-AE981CAAA18A}"/>
              </a:ext>
            </a:extLst>
          </p:cNvPr>
          <p:cNvSpPr txBox="1"/>
          <p:nvPr/>
        </p:nvSpPr>
        <p:spPr>
          <a:xfrm>
            <a:off x="3294462" y="3697585"/>
            <a:ext cx="521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C1357F-89C5-CCF0-E14A-0B5B5CC5CE36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73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C0C2290-BEEA-658B-AFDE-F7450768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525" y="339722"/>
            <a:ext cx="12192000" cy="5880100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3169AD16-9730-B328-3673-FC9A8D94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13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9DB7E6-D83B-BB9A-592D-A8C9ED016E2E}"/>
              </a:ext>
            </a:extLst>
          </p:cNvPr>
          <p:cNvSpPr txBox="1"/>
          <p:nvPr/>
        </p:nvSpPr>
        <p:spPr>
          <a:xfrm>
            <a:off x="10481188" y="2388095"/>
            <a:ext cx="17108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haroni" panose="02010803020104030203" pitchFamily="2" charset="-79"/>
                <a:cs typeface="Aharoni" panose="02010803020104030203" pitchFamily="2" charset="-79"/>
              </a:rPr>
              <a:t>Nodi</a:t>
            </a:r>
            <a:r>
              <a:rPr lang="it-IT" sz="1400" dirty="0"/>
              <a:t>: </a:t>
            </a:r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20</a:t>
            </a:r>
          </a:p>
          <a:p>
            <a:endParaRPr lang="it-IT" sz="1400" dirty="0"/>
          </a:p>
          <a:p>
            <a:r>
              <a:rPr lang="it-IT" sz="1400" b="1" dirty="0" err="1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Tempo_tot</a:t>
            </a:r>
            <a:r>
              <a:rPr lang="it-IT" sz="1400" dirty="0"/>
              <a:t> : </a:t>
            </a:r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1 s</a:t>
            </a:r>
          </a:p>
          <a:p>
            <a:endParaRPr lang="it-IT" sz="1400" dirty="0"/>
          </a:p>
          <a:p>
            <a:r>
              <a:rPr lang="it-IT" sz="1400" dirty="0">
                <a:latin typeface="Aharoni" panose="02010803020104030203" pitchFamily="2" charset="-79"/>
                <a:cs typeface="Aharoni" panose="02010803020104030203" pitchFamily="2" charset="-79"/>
              </a:rPr>
              <a:t>Passo </a:t>
            </a:r>
          </a:p>
          <a:p>
            <a:r>
              <a:rPr lang="it-IT" sz="1400" dirty="0">
                <a:latin typeface="Aharoni" panose="02010803020104030203" pitchFamily="2" charset="-79"/>
                <a:cs typeface="Aharoni" panose="02010803020104030203" pitchFamily="2" charset="-79"/>
              </a:rPr>
              <a:t>Temporale</a:t>
            </a:r>
            <a:r>
              <a:rPr lang="it-IT" sz="1400" dirty="0"/>
              <a:t>: </a:t>
            </a:r>
          </a:p>
          <a:p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0.02 s </a:t>
            </a:r>
          </a:p>
        </p:txBody>
      </p:sp>
      <p:sp>
        <p:nvSpPr>
          <p:cNvPr id="7" name="Rettangolo 4">
            <a:extLst>
              <a:ext uri="{FF2B5EF4-FFF2-40B4-BE49-F238E27FC236}">
                <a16:creationId xmlns:a16="http://schemas.microsoft.com/office/drawing/2014/main" id="{ADA2CDA4-7020-618A-9B5D-D5525AE0A27C}"/>
              </a:ext>
            </a:extLst>
          </p:cNvPr>
          <p:cNvSpPr/>
          <p:nvPr/>
        </p:nvSpPr>
        <p:spPr>
          <a:xfrm>
            <a:off x="10410211" y="1056356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C44E4E-AA9B-C785-B6B6-0D9492C0D937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551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3176F5CA-35A4-A9AA-A9B9-98C59609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8928" y="369573"/>
            <a:ext cx="12192000" cy="5880100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Segnaposto numero diapositiva 18">
            <a:extLst>
              <a:ext uri="{FF2B5EF4-FFF2-40B4-BE49-F238E27FC236}">
                <a16:creationId xmlns:a16="http://schemas.microsoft.com/office/drawing/2014/main" id="{42D0A149-E557-27D8-6086-B0CE90C5C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40528" y="6356348"/>
            <a:ext cx="2743200" cy="365125"/>
          </a:xfrm>
        </p:spPr>
        <p:txBody>
          <a:bodyPr/>
          <a:lstStyle/>
          <a:p>
            <a:fld id="{A013A7BE-2A49-4D1A-8003-CA652E028BEF}" type="slidenum">
              <a:rPr lang="it-IT" smtClean="0"/>
              <a:t>14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7C88F1-F56F-45EC-CF07-973EFE16154E}"/>
              </a:ext>
            </a:extLst>
          </p:cNvPr>
          <p:cNvSpPr txBox="1"/>
          <p:nvPr/>
        </p:nvSpPr>
        <p:spPr>
          <a:xfrm>
            <a:off x="10481188" y="2388095"/>
            <a:ext cx="17108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haroni" panose="02010803020104030203" pitchFamily="2" charset="-79"/>
                <a:cs typeface="Aharoni" panose="02010803020104030203" pitchFamily="2" charset="-79"/>
              </a:rPr>
              <a:t>Nodi</a:t>
            </a:r>
            <a:r>
              <a:rPr lang="it-IT" sz="1400" dirty="0"/>
              <a:t>: </a:t>
            </a:r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20</a:t>
            </a:r>
          </a:p>
          <a:p>
            <a:endParaRPr lang="it-IT" sz="1400" dirty="0"/>
          </a:p>
          <a:p>
            <a:r>
              <a:rPr lang="it-IT" sz="1400" b="1" dirty="0" err="1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Tempo_tot</a:t>
            </a:r>
            <a:r>
              <a:rPr lang="it-IT" sz="1400" b="1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 </a:t>
            </a:r>
            <a:r>
              <a:rPr lang="it-IT" sz="1400" dirty="0"/>
              <a:t> : </a:t>
            </a:r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0.5 s</a:t>
            </a:r>
          </a:p>
          <a:p>
            <a:endParaRPr lang="it-IT" sz="1400" dirty="0"/>
          </a:p>
          <a:p>
            <a:r>
              <a:rPr lang="it-IT" sz="1400" dirty="0">
                <a:latin typeface="Aharoni" panose="02010803020104030203" pitchFamily="2" charset="-79"/>
                <a:cs typeface="Aharoni" panose="02010803020104030203" pitchFamily="2" charset="-79"/>
              </a:rPr>
              <a:t>Passo </a:t>
            </a:r>
          </a:p>
          <a:p>
            <a:r>
              <a:rPr lang="it-IT" sz="1400" dirty="0">
                <a:latin typeface="Aharoni" panose="02010803020104030203" pitchFamily="2" charset="-79"/>
                <a:cs typeface="Aharoni" panose="02010803020104030203" pitchFamily="2" charset="-79"/>
              </a:rPr>
              <a:t>Temporale</a:t>
            </a:r>
            <a:r>
              <a:rPr lang="it-IT" sz="1400" dirty="0"/>
              <a:t>: </a:t>
            </a:r>
          </a:p>
          <a:p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0.02 s </a:t>
            </a:r>
          </a:p>
        </p:txBody>
      </p:sp>
      <p:sp>
        <p:nvSpPr>
          <p:cNvPr id="8" name="Rettangolo 4">
            <a:extLst>
              <a:ext uri="{FF2B5EF4-FFF2-40B4-BE49-F238E27FC236}">
                <a16:creationId xmlns:a16="http://schemas.microsoft.com/office/drawing/2014/main" id="{E83D827A-3BB0-6D52-C215-2E095DE47774}"/>
              </a:ext>
            </a:extLst>
          </p:cNvPr>
          <p:cNvSpPr/>
          <p:nvPr/>
        </p:nvSpPr>
        <p:spPr>
          <a:xfrm>
            <a:off x="10410211" y="1056356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DB1C964-A60A-EB05-7BFB-175749D3367A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8520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7AF97726-C5F4-3287-7A25-20EF535B5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109" y="2612570"/>
            <a:ext cx="7100132" cy="3424335"/>
          </a:xfrm>
          <a:prstGeom prst="rect">
            <a:avLst/>
          </a:prstGeom>
        </p:spPr>
      </p:pic>
      <p:pic>
        <p:nvPicPr>
          <p:cNvPr id="8" name="Immagine 7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92382603-6771-7676-1009-926FDA23B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" r="5679"/>
          <a:stretch/>
        </p:blipFill>
        <p:spPr>
          <a:xfrm>
            <a:off x="-450813" y="2845473"/>
            <a:ext cx="6521381" cy="3126891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Segnaposto numero diapositiva 18">
            <a:extLst>
              <a:ext uri="{FF2B5EF4-FFF2-40B4-BE49-F238E27FC236}">
                <a16:creationId xmlns:a16="http://schemas.microsoft.com/office/drawing/2014/main" id="{3AFAD9C5-4BA1-83E7-D583-C7C0BF30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40528" y="6356348"/>
            <a:ext cx="2743200" cy="365125"/>
          </a:xfrm>
        </p:spPr>
        <p:txBody>
          <a:bodyPr/>
          <a:lstStyle/>
          <a:p>
            <a:fld id="{A013A7BE-2A49-4D1A-8003-CA652E028BEF}" type="slidenum">
              <a:rPr lang="it-IT" smtClean="0"/>
              <a:t>15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4F5AAC-5E9A-967B-A1CC-713FF6DE7EDC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 dirty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METODI NUMERICI</a:t>
            </a: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7A368FB-D98F-58D1-21F5-242A620324B9}"/>
              </a:ext>
            </a:extLst>
          </p:cNvPr>
          <p:cNvSpPr/>
          <p:nvPr/>
        </p:nvSpPr>
        <p:spPr>
          <a:xfrm>
            <a:off x="1790701" y="2379726"/>
            <a:ext cx="3480816" cy="14630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D8FB0DD-BB3A-5E6F-7481-754230C0AD72}"/>
              </a:ext>
            </a:extLst>
          </p:cNvPr>
          <p:cNvSpPr/>
          <p:nvPr/>
        </p:nvSpPr>
        <p:spPr>
          <a:xfrm>
            <a:off x="1246694" y="2526030"/>
            <a:ext cx="3375548" cy="36927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2175731-DB23-4747-BE14-9DCC07B18784}"/>
              </a:ext>
            </a:extLst>
          </p:cNvPr>
          <p:cNvSpPr/>
          <p:nvPr/>
        </p:nvSpPr>
        <p:spPr>
          <a:xfrm>
            <a:off x="7737523" y="2476200"/>
            <a:ext cx="3375548" cy="36927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874477B-436A-BCE3-3A7B-45E2BB3A8EB2}"/>
              </a:ext>
            </a:extLst>
          </p:cNvPr>
          <p:cNvSpPr txBox="1"/>
          <p:nvPr/>
        </p:nvSpPr>
        <p:spPr>
          <a:xfrm>
            <a:off x="7906017" y="2584888"/>
            <a:ext cx="2692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Metodo </a:t>
            </a:r>
            <a:r>
              <a:rPr lang="it-IT" sz="1100" dirty="0" err="1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Crank</a:t>
            </a:r>
            <a:r>
              <a:rPr lang="it-IT" sz="11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- </a:t>
            </a:r>
            <a:r>
              <a:rPr lang="it-IT" sz="1100" dirty="0" err="1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Nicolson</a:t>
            </a:r>
            <a:endParaRPr lang="it-IT" sz="1100" dirty="0">
              <a:latin typeface="Aharoni" panose="02010803020104030203" pitchFamily="2" charset="-79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D566C1-92D6-24FB-0D77-C6BF3140A8C7}"/>
              </a:ext>
            </a:extLst>
          </p:cNvPr>
          <p:cNvSpPr txBox="1"/>
          <p:nvPr/>
        </p:nvSpPr>
        <p:spPr>
          <a:xfrm>
            <a:off x="1726755" y="2582019"/>
            <a:ext cx="2692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Metodo Implicito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523DEF-2BD1-6280-F5A6-59CACC6CE074}"/>
              </a:ext>
            </a:extLst>
          </p:cNvPr>
          <p:cNvSpPr txBox="1"/>
          <p:nvPr/>
        </p:nvSpPr>
        <p:spPr>
          <a:xfrm>
            <a:off x="771525" y="1327319"/>
            <a:ext cx="10555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La scelta del metodo numerico deve avvenire effettuando un bilancio tra gli errori che questi comportano e la loro </a:t>
            </a: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complessità computazionale 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intesa come durata della simulazione per la risoluzione di una data configurazione di parametri.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CA0D4C0-5202-06F9-E8F5-8292F68F03B0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002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egnaposto numero diapositiva 18">
            <a:extLst>
              <a:ext uri="{FF2B5EF4-FFF2-40B4-BE49-F238E27FC236}">
                <a16:creationId xmlns:a16="http://schemas.microsoft.com/office/drawing/2014/main" id="{D6772C9A-C1C6-0DD4-C355-A80C26E8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40528" y="6356348"/>
            <a:ext cx="2743200" cy="365125"/>
          </a:xfrm>
        </p:spPr>
        <p:txBody>
          <a:bodyPr/>
          <a:lstStyle/>
          <a:p>
            <a:fld id="{A013A7BE-2A49-4D1A-8003-CA652E028BEF}" type="slidenum">
              <a:rPr lang="it-IT" smtClean="0"/>
              <a:t>16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8FB610-2731-47E4-4A03-E5EFA1AD67F8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dirty="0">
                <a:solidFill>
                  <a:srgbClr val="000000"/>
                </a:solidFill>
                <a:latin typeface="Aharoni" pitchFamily="2"/>
                <a:cs typeface="Aharoni" pitchFamily="2"/>
              </a:rPr>
              <a:t>SETTAGGIO DEI PARAMETRI</a:t>
            </a:r>
            <a:endParaRPr lang="it-IT" sz="44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226E7F-CE25-F7AA-8598-7FCF9274471A}"/>
              </a:ext>
            </a:extLst>
          </p:cNvPr>
          <p:cNvSpPr txBox="1"/>
          <p:nvPr/>
        </p:nvSpPr>
        <p:spPr>
          <a:xfrm>
            <a:off x="924232" y="1813173"/>
            <a:ext cx="101862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Il metodi numerico prescelto </a:t>
            </a:r>
            <a:r>
              <a:rPr lang="it-IT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(</a:t>
            </a:r>
            <a:r>
              <a:rPr lang="it-IT" dirty="0" err="1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Crank-Nicolson</a:t>
            </a:r>
            <a:r>
              <a:rPr lang="it-IT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) 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deve restituire campi di temperatura caratterizzati da:</a:t>
            </a:r>
          </a:p>
          <a:p>
            <a:pPr marL="342900" indent="-342900">
              <a:buFont typeface="+mj-lt"/>
              <a:buAutoNum type="alphaLcParenR"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 un basso errore di troncamento; </a:t>
            </a:r>
          </a:p>
          <a:p>
            <a:pPr marL="1257300" lvl="2" indent="-342900">
              <a:buFont typeface="+mj-lt"/>
              <a:buAutoNum type="alphaLcParenR"/>
            </a:pP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un basso errore di arrotondamento. </a:t>
            </a: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Questo implica uno studio approfondito sulla fase di discretizzazione del sistema:</a:t>
            </a: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Passo spaziale (</a:t>
            </a:r>
            <a:r>
              <a:rPr lang="el-GR" sz="20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Wingdings" panose="05000000000000000000" pitchFamily="2" charset="2"/>
              </a:rPr>
              <a:t>Δ</a:t>
            </a: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  <a:sym typeface="Wingdings" panose="05000000000000000000" pitchFamily="2" charset="2"/>
              </a:rPr>
              <a:t>x)</a:t>
            </a:r>
          </a:p>
          <a:p>
            <a:pPr marL="342900" indent="-342900">
              <a:buFont typeface="+mj-lt"/>
              <a:buAutoNum type="arabicParenR"/>
            </a:pP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  <a:sym typeface="Wingdings" panose="05000000000000000000" pitchFamily="2" charset="2"/>
              </a:rPr>
              <a:t>Passo temporale</a:t>
            </a:r>
            <a:r>
              <a:rPr lang="el-GR" sz="20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Wingdings" panose="05000000000000000000" pitchFamily="2" charset="2"/>
              </a:rPr>
              <a:t> </a:t>
            </a: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  <a:sym typeface="Wingdings" panose="05000000000000000000" pitchFamily="2" charset="2"/>
              </a:rPr>
              <a:t>(</a:t>
            </a:r>
            <a:r>
              <a:rPr lang="el-GR" sz="20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Wingdings" panose="05000000000000000000" pitchFamily="2" charset="2"/>
              </a:rPr>
              <a:t>Δ</a:t>
            </a:r>
            <a:r>
              <a:rPr lang="el-GR" sz="20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θ</a:t>
            </a: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)</a:t>
            </a: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  <a:sym typeface="Wingdings" panose="05000000000000000000" pitchFamily="2" charset="2"/>
              </a:rPr>
              <a:t> </a:t>
            </a:r>
            <a:endParaRPr lang="it-IT" sz="2000" dirty="0">
              <a:latin typeface="Aharoni" panose="02010803020104030203" pitchFamily="2" charset="-79"/>
              <a:ea typeface="Verdana" panose="020B0604030504040204" pitchFamily="34" charset="0"/>
              <a:cs typeface="Aharoni" panose="02010803020104030203" pitchFamily="2" charset="-79"/>
            </a:endParaRP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BE6FE22-6AC9-8386-998B-49947514C941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5106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E8090F-608A-F7E4-1699-71F61A13C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r="4685"/>
          <a:stretch/>
        </p:blipFill>
        <p:spPr>
          <a:xfrm>
            <a:off x="-245838" y="505151"/>
            <a:ext cx="10481217" cy="5577654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egnaposto numero diapositiva 18">
            <a:extLst>
              <a:ext uri="{FF2B5EF4-FFF2-40B4-BE49-F238E27FC236}">
                <a16:creationId xmlns:a16="http://schemas.microsoft.com/office/drawing/2014/main" id="{D6772C9A-C1C6-0DD4-C355-A80C26E8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40528" y="6356348"/>
            <a:ext cx="2743200" cy="365125"/>
          </a:xfrm>
        </p:spPr>
        <p:txBody>
          <a:bodyPr/>
          <a:lstStyle/>
          <a:p>
            <a:fld id="{A013A7BE-2A49-4D1A-8003-CA652E028BEF}" type="slidenum">
              <a:rPr lang="it-IT" smtClean="0"/>
              <a:t>17</a:t>
            </a:fld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3C46121-E356-995A-BD30-8749153E6505}"/>
              </a:ext>
            </a:extLst>
          </p:cNvPr>
          <p:cNvGrpSpPr/>
          <p:nvPr/>
        </p:nvGrpSpPr>
        <p:grpSpPr>
          <a:xfrm>
            <a:off x="10142600" y="1580510"/>
            <a:ext cx="2049400" cy="2994582"/>
            <a:chOff x="14175" y="2234263"/>
            <a:chExt cx="3209706" cy="3110766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BC5712F-8E1F-DD5F-E8C0-FE0FEE1817E6}"/>
                </a:ext>
              </a:extLst>
            </p:cNvPr>
            <p:cNvSpPr txBox="1"/>
            <p:nvPr/>
          </p:nvSpPr>
          <p:spPr>
            <a:xfrm>
              <a:off x="14175" y="2234263"/>
              <a:ext cx="3067409" cy="351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Passo Spaziale </a:t>
              </a:r>
              <a:r>
                <a:rPr lang="it-IT" sz="1600" b="1" dirty="0" err="1"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Δx</a:t>
              </a:r>
              <a:endParaRPr lang="it-IT" sz="1600" b="1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9A1D76CA-F8AF-2CCF-3DA1-2831C2CDC3BC}"/>
                    </a:ext>
                  </a:extLst>
                </p:cNvPr>
                <p:cNvSpPr txBox="1"/>
                <p:nvPr/>
              </p:nvSpPr>
              <p:spPr>
                <a:xfrm>
                  <a:off x="14175" y="2787287"/>
                  <a:ext cx="3209706" cy="2557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14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Aharoni" panose="02010803020104030203" pitchFamily="2" charset="-79"/>
                      <a:sym typeface="Wingdings" panose="05000000000000000000" pitchFamily="2" charset="2"/>
                    </a:rPr>
                    <a:t>Δ</a:t>
                  </a:r>
                  <a:r>
                    <a:rPr lang="el-GR" sz="1400" b="1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Aharoni" panose="02010803020104030203" pitchFamily="2" charset="-79"/>
                    </a:rPr>
                    <a:t>θ</a:t>
                  </a:r>
                  <a:r>
                    <a:rPr lang="it-IT" sz="1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sym typeface="Wingdings" panose="05000000000000000000" pitchFamily="2" charset="2"/>
                    </a:rPr>
                    <a:t> = 1</a:t>
                  </a:r>
                  <a14:m>
                    <m:oMath xmlns:m="http://schemas.openxmlformats.org/officeDocument/2006/math">
                      <m:r>
                        <a:rPr lang="it-IT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it-IT" sz="1400" dirty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sym typeface="Wingdings" panose="05000000000000000000" pitchFamily="2" charset="2"/>
                    </a:rPr>
                    <a:t> s</a:t>
                  </a:r>
                  <a:endParaRPr lang="it-IT" sz="14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r>
                    <a:rPr lang="it-IT" sz="1400" dirty="0" err="1">
                      <a:latin typeface="Aharoni" panose="02010803020104030203" pitchFamily="2" charset="-79"/>
                      <a:ea typeface="Verdana" panose="020B0604030504040204" pitchFamily="34" charset="0"/>
                      <a:cs typeface="Aharoni" panose="02010803020104030203" pitchFamily="2" charset="-79"/>
                    </a:rPr>
                    <a:t>Tempo_tot</a:t>
                  </a:r>
                  <a:r>
                    <a:rPr lang="it-IT" sz="1400" dirty="0">
                      <a:latin typeface="Aharoni" panose="02010803020104030203" pitchFamily="2" charset="-79"/>
                      <a:ea typeface="Verdana" panose="020B0604030504040204" pitchFamily="34" charset="0"/>
                      <a:cs typeface="Aharoni" panose="02010803020104030203" pitchFamily="2" charset="-79"/>
                    </a:rPr>
                    <a:t> </a:t>
                  </a:r>
                  <a:r>
                    <a:rPr lang="it-IT" sz="14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= 12  s</a:t>
                  </a:r>
                </a:p>
                <a:p>
                  <a:endParaRPr lang="it-IT" sz="14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endParaRPr lang="it-IT" sz="14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r>
                    <a:rPr lang="it-IT" sz="1400" dirty="0">
                      <a:latin typeface="Aharoni" panose="02010803020104030203" pitchFamily="2" charset="-79"/>
                      <a:ea typeface="Verdana" panose="020B0604030504040204" pitchFamily="34" charset="0"/>
                      <a:cs typeface="Aharoni" panose="02010803020104030203" pitchFamily="2" charset="-79"/>
                    </a:rPr>
                    <a:t>L </a:t>
                  </a:r>
                  <a:r>
                    <a:rPr lang="it-IT" sz="14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= 36.01 mm</a:t>
                  </a:r>
                </a:p>
                <a:p>
                  <a:endParaRPr lang="it-IT" sz="14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r>
                    <a:rPr lang="it-IT" sz="1400" dirty="0">
                      <a:latin typeface="Aharoni" panose="02010803020104030203" pitchFamily="2" charset="-79"/>
                      <a:ea typeface="Verdana" panose="020B0604030504040204" pitchFamily="34" charset="0"/>
                      <a:cs typeface="Aharoni" panose="02010803020104030203" pitchFamily="2" charset="-79"/>
                    </a:rPr>
                    <a:t>Nodi (min) </a:t>
                  </a:r>
                  <a:r>
                    <a:rPr lang="it-IT" sz="14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= 12 </a:t>
                  </a:r>
                  <a:r>
                    <a:rPr lang="it-IT" sz="1400" dirty="0">
                      <a:latin typeface="Verdana" panose="020B0604030504040204" pitchFamily="34" charset="0"/>
                      <a:ea typeface="Verdana" panose="020B0604030504040204" pitchFamily="34" charset="0"/>
                      <a:sym typeface="Wingdings" panose="05000000000000000000" pitchFamily="2" charset="2"/>
                    </a:rPr>
                    <a:t>  </a:t>
                  </a:r>
                  <a:r>
                    <a:rPr lang="el-GR" sz="1400" dirty="0">
                      <a:latin typeface="Verdana" panose="020B0604030504040204" pitchFamily="34" charset="0"/>
                      <a:ea typeface="Verdana" panose="020B0604030504040204" pitchFamily="34" charset="0"/>
                      <a:sym typeface="Wingdings" panose="05000000000000000000" pitchFamily="2" charset="2"/>
                    </a:rPr>
                    <a:t>Δ</a:t>
                  </a:r>
                  <a:r>
                    <a:rPr lang="it-IT" sz="1400" dirty="0">
                      <a:latin typeface="Verdana" panose="020B0604030504040204" pitchFamily="34" charset="0"/>
                      <a:ea typeface="Verdana" panose="020B0604030504040204" pitchFamily="34" charset="0"/>
                      <a:sym typeface="Wingdings" panose="05000000000000000000" pitchFamily="2" charset="2"/>
                    </a:rPr>
                    <a:t>x = 3.27mm</a:t>
                  </a:r>
                  <a:endParaRPr lang="it-IT" sz="14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endParaRPr lang="it-IT" sz="14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r>
                    <a:rPr lang="it-IT" sz="1400" dirty="0">
                      <a:latin typeface="Aharoni" panose="02010803020104030203" pitchFamily="2" charset="-79"/>
                      <a:ea typeface="Verdana" panose="020B0604030504040204" pitchFamily="34" charset="0"/>
                      <a:cs typeface="Aharoni" panose="02010803020104030203" pitchFamily="2" charset="-79"/>
                    </a:rPr>
                    <a:t>Nodi </a:t>
                  </a:r>
                  <a:r>
                    <a:rPr lang="it-IT" sz="14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= 250  </a:t>
                  </a:r>
                  <a:r>
                    <a:rPr lang="it-IT" sz="1400" dirty="0">
                      <a:latin typeface="Verdana" panose="020B0604030504040204" pitchFamily="34" charset="0"/>
                      <a:ea typeface="Verdana" panose="020B0604030504040204" pitchFamily="34" charset="0"/>
                      <a:sym typeface="Wingdings" panose="05000000000000000000" pitchFamily="2" charset="2"/>
                    </a:rPr>
                    <a:t>  </a:t>
                  </a:r>
                </a:p>
                <a:p>
                  <a:r>
                    <a:rPr lang="it-IT" sz="1400" dirty="0">
                      <a:latin typeface="Verdana" panose="020B0604030504040204" pitchFamily="34" charset="0"/>
                      <a:ea typeface="Verdana" panose="020B0604030504040204" pitchFamily="34" charset="0"/>
                      <a:sym typeface="Wingdings" panose="05000000000000000000" pitchFamily="2" charset="2"/>
                    </a:rPr>
                    <a:t> </a:t>
                  </a:r>
                  <a:r>
                    <a:rPr lang="el-GR" sz="1400" b="1" dirty="0">
                      <a:solidFill>
                        <a:srgbClr val="FF000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sym typeface="Wingdings" panose="05000000000000000000" pitchFamily="2" charset="2"/>
                    </a:rPr>
                    <a:t>Δ</a:t>
                  </a:r>
                  <a:r>
                    <a:rPr lang="it-IT" sz="1400" b="1" dirty="0">
                      <a:solidFill>
                        <a:srgbClr val="FF000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sym typeface="Wingdings" panose="05000000000000000000" pitchFamily="2" charset="2"/>
                    </a:rPr>
                    <a:t>x = 0.144 mm</a:t>
                  </a:r>
                  <a:endParaRPr lang="it-IT" sz="1400" b="1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9A1D76CA-F8AF-2CCF-3DA1-2831C2CDC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5" y="2787287"/>
                  <a:ext cx="3209706" cy="2557742"/>
                </a:xfrm>
                <a:prstGeom prst="rect">
                  <a:avLst/>
                </a:prstGeom>
                <a:blipFill>
                  <a:blip r:embed="rId3"/>
                  <a:stretch>
                    <a:fillRect l="-893" t="-495" b="-148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ttangolo 4">
            <a:extLst>
              <a:ext uri="{FF2B5EF4-FFF2-40B4-BE49-F238E27FC236}">
                <a16:creationId xmlns:a16="http://schemas.microsoft.com/office/drawing/2014/main" id="{5E60C4A2-76DB-22DD-CEA5-A871A63E8230}"/>
              </a:ext>
            </a:extLst>
          </p:cNvPr>
          <p:cNvSpPr/>
          <p:nvPr/>
        </p:nvSpPr>
        <p:spPr>
          <a:xfrm>
            <a:off x="9938263" y="1069404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24BDAE-2A59-E287-9991-13DF1DB4F24D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349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2D89998B-8CC3-3FBA-EB5D-9B4C086A6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5976"/>
          <a:stretch/>
        </p:blipFill>
        <p:spPr>
          <a:xfrm>
            <a:off x="0" y="423740"/>
            <a:ext cx="10294374" cy="5638828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egnaposto numero diapositiva 18">
            <a:extLst>
              <a:ext uri="{FF2B5EF4-FFF2-40B4-BE49-F238E27FC236}">
                <a16:creationId xmlns:a16="http://schemas.microsoft.com/office/drawing/2014/main" id="{D6772C9A-C1C6-0DD4-C355-A80C26E8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40528" y="6356348"/>
            <a:ext cx="2743200" cy="365125"/>
          </a:xfrm>
        </p:spPr>
        <p:txBody>
          <a:bodyPr/>
          <a:lstStyle/>
          <a:p>
            <a:fld id="{A013A7BE-2A49-4D1A-8003-CA652E028BEF}" type="slidenum">
              <a:rPr lang="it-IT" smtClean="0"/>
              <a:t>18</a:t>
            </a:fld>
            <a:endParaRPr lang="it-IT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F334B12B-D141-7020-FF74-F5F2EC9E7C7D}"/>
              </a:ext>
            </a:extLst>
          </p:cNvPr>
          <p:cNvGrpSpPr/>
          <p:nvPr/>
        </p:nvGrpSpPr>
        <p:grpSpPr>
          <a:xfrm>
            <a:off x="10384997" y="2404878"/>
            <a:ext cx="2049400" cy="1650889"/>
            <a:chOff x="14175" y="2234263"/>
            <a:chExt cx="3209706" cy="1047224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B884501-0B68-F947-D2DC-9409B5FC93C8}"/>
                </a:ext>
              </a:extLst>
            </p:cNvPr>
            <p:cNvSpPr txBox="1"/>
            <p:nvPr/>
          </p:nvSpPr>
          <p:spPr>
            <a:xfrm>
              <a:off x="14175" y="2234263"/>
              <a:ext cx="3067409" cy="52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Passo </a:t>
              </a:r>
            </a:p>
            <a:p>
              <a:r>
                <a:rPr lang="it-IT" sz="16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Temporale Δ</a:t>
              </a:r>
              <a:r>
                <a:rPr lang="el-GR" sz="1600" b="1" dirty="0">
                  <a:cs typeface="Aharoni" panose="02010803020104030203" pitchFamily="2" charset="-79"/>
                </a:rPr>
                <a:t>θ</a:t>
              </a:r>
              <a:endParaRPr lang="it-IT" sz="1600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endParaRPr lang="it-IT" sz="1600" b="1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8FD2981D-2B7D-53D6-ABFF-4FFD6801E023}"/>
                </a:ext>
              </a:extLst>
            </p:cNvPr>
            <p:cNvSpPr txBox="1"/>
            <p:nvPr/>
          </p:nvSpPr>
          <p:spPr>
            <a:xfrm>
              <a:off x="14175" y="2676259"/>
              <a:ext cx="3209706" cy="605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t-IT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it-IT" sz="1400" dirty="0" err="1"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Tempo_tot</a:t>
              </a:r>
              <a:r>
                <a:rPr lang="it-IT" sz="1400" dirty="0"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 </a:t>
              </a:r>
              <a:r>
                <a:rPr lang="it-IT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= 10  s</a:t>
              </a:r>
            </a:p>
            <a:p>
              <a:r>
                <a:rPr lang="it-IT" sz="1400" dirty="0"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Nodi </a:t>
              </a:r>
              <a:r>
                <a:rPr lang="it-IT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= 12</a:t>
              </a:r>
            </a:p>
            <a:p>
              <a:endParaRPr lang="it-IT" sz="14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4" name="Rettangolo 4">
            <a:extLst>
              <a:ext uri="{FF2B5EF4-FFF2-40B4-BE49-F238E27FC236}">
                <a16:creationId xmlns:a16="http://schemas.microsoft.com/office/drawing/2014/main" id="{138876FF-F383-B664-34C1-B7F8EF2ABBC2}"/>
              </a:ext>
            </a:extLst>
          </p:cNvPr>
          <p:cNvSpPr/>
          <p:nvPr/>
        </p:nvSpPr>
        <p:spPr>
          <a:xfrm>
            <a:off x="10248655" y="994107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792F640-F52D-556D-BCAC-F619595C0644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20688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B7C06E8-A260-D163-DDA7-51CA1DC84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 r="5779"/>
          <a:stretch/>
        </p:blipFill>
        <p:spPr>
          <a:xfrm>
            <a:off x="27070" y="346713"/>
            <a:ext cx="10421425" cy="5682945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egnaposto numero diapositiva 18">
            <a:extLst>
              <a:ext uri="{FF2B5EF4-FFF2-40B4-BE49-F238E27FC236}">
                <a16:creationId xmlns:a16="http://schemas.microsoft.com/office/drawing/2014/main" id="{D6772C9A-C1C6-0DD4-C355-A80C26E8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40528" y="6356348"/>
            <a:ext cx="2743200" cy="365125"/>
          </a:xfrm>
        </p:spPr>
        <p:txBody>
          <a:bodyPr/>
          <a:lstStyle/>
          <a:p>
            <a:fld id="{A013A7BE-2A49-4D1A-8003-CA652E028BEF}" type="slidenum">
              <a:rPr lang="it-IT" smtClean="0"/>
              <a:t>19</a:t>
            </a:fld>
            <a:endParaRPr lang="it-IT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34E23A6-A766-9C14-2BB8-17B388BCEA4D}"/>
              </a:ext>
            </a:extLst>
          </p:cNvPr>
          <p:cNvGrpSpPr/>
          <p:nvPr/>
        </p:nvGrpSpPr>
        <p:grpSpPr>
          <a:xfrm>
            <a:off x="10635073" y="2527034"/>
            <a:ext cx="2049400" cy="1373527"/>
            <a:chOff x="14175" y="2234263"/>
            <a:chExt cx="3209706" cy="871282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5F93B3B8-8982-887B-C2AC-9B3816221402}"/>
                </a:ext>
              </a:extLst>
            </p:cNvPr>
            <p:cNvSpPr txBox="1"/>
            <p:nvPr/>
          </p:nvSpPr>
          <p:spPr>
            <a:xfrm>
              <a:off x="14175" y="2234263"/>
              <a:ext cx="3067409" cy="52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Aharoni" panose="02010803020104030203" pitchFamily="2" charset="-79"/>
                  <a:ea typeface="Verdana" panose="020B0604030504040204" pitchFamily="34" charset="0"/>
                  <a:cs typeface="Aharoni" panose="02010803020104030203" pitchFamily="2" charset="-79"/>
                </a:rPr>
                <a:t>Passo </a:t>
              </a:r>
            </a:p>
            <a:p>
              <a:r>
                <a:rPr lang="it-IT" sz="16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Temporale Δ</a:t>
              </a:r>
              <a:r>
                <a:rPr lang="el-GR" sz="1600" b="1" dirty="0">
                  <a:cs typeface="Aharoni" panose="02010803020104030203" pitchFamily="2" charset="-79"/>
                </a:rPr>
                <a:t>θ</a:t>
              </a:r>
              <a:endParaRPr lang="it-IT" sz="1600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endParaRPr lang="it-IT" sz="1600" b="1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6CA7EEAF-CCFF-6DD3-8822-E029B3B164C9}"/>
                    </a:ext>
                  </a:extLst>
                </p:cNvPr>
                <p:cNvSpPr txBox="1"/>
                <p:nvPr/>
              </p:nvSpPr>
              <p:spPr>
                <a:xfrm>
                  <a:off x="14175" y="2597935"/>
                  <a:ext cx="3209706" cy="507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it-IT" sz="14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r>
                    <a:rPr lang="el-GR" b="1" dirty="0">
                      <a:solidFill>
                        <a:srgbClr val="FF0000"/>
                      </a:solidFill>
                      <a:cs typeface="Aharoni" panose="02010803020104030203" pitchFamily="2" charset="-79"/>
                      <a:sym typeface="Wingdings" panose="05000000000000000000" pitchFamily="2" charset="2"/>
                    </a:rPr>
                    <a:t>Δ</a:t>
                  </a:r>
                  <a:r>
                    <a:rPr lang="el-GR" b="1" dirty="0">
                      <a:solidFill>
                        <a:srgbClr val="FF0000"/>
                      </a:solidFill>
                      <a:cs typeface="Aharoni" panose="02010803020104030203" pitchFamily="2" charset="-79"/>
                    </a:rPr>
                    <a:t>θ</a:t>
                  </a:r>
                  <a:r>
                    <a:rPr lang="it-IT" b="1" dirty="0">
                      <a:solidFill>
                        <a:srgbClr val="FF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  <a:sym typeface="Wingdings" panose="05000000000000000000" pitchFamily="2" charset="2"/>
                    </a:rPr>
                    <a:t> = 0.2</a:t>
                  </a:r>
                  <a14:m>
                    <m:oMath xmlns:m="http://schemas.openxmlformats.org/officeDocument/2006/math">
                      <m:r>
                        <a:rPr lang="it-IT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it-IT" b="1" dirty="0">
                      <a:solidFill>
                        <a:srgbClr val="FF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  <a:sym typeface="Wingdings" panose="05000000000000000000" pitchFamily="2" charset="2"/>
                    </a:rPr>
                    <a:t> s</a:t>
                  </a:r>
                  <a:endParaRPr lang="it-IT" b="1" dirty="0">
                    <a:solidFill>
                      <a:srgbClr val="FF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endParaRPr>
                </a:p>
                <a:p>
                  <a:endParaRPr lang="it-IT" sz="1400" dirty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6CA7EEAF-CCFF-6DD3-8822-E029B3B1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5" y="2597935"/>
                  <a:ext cx="3209706" cy="507610"/>
                </a:xfrm>
                <a:prstGeom prst="rect">
                  <a:avLst/>
                </a:prstGeom>
                <a:blipFill>
                  <a:blip r:embed="rId3"/>
                  <a:stretch>
                    <a:fillRect l="-26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ttangolo 4">
            <a:extLst>
              <a:ext uri="{FF2B5EF4-FFF2-40B4-BE49-F238E27FC236}">
                <a16:creationId xmlns:a16="http://schemas.microsoft.com/office/drawing/2014/main" id="{40583710-629C-A9D4-C69D-973ADDA4F549}"/>
              </a:ext>
            </a:extLst>
          </p:cNvPr>
          <p:cNvSpPr/>
          <p:nvPr/>
        </p:nvSpPr>
        <p:spPr>
          <a:xfrm>
            <a:off x="10425636" y="1082597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28CB9B-5D4F-BEB6-9722-2CAA5BC079D3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5007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527C2C7C-DD99-CE83-2791-FCCC460AFBB9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3CA782B-5022-64A9-27BC-31DEFA82D455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AF9A0B02-36E4-81AE-1DB2-92713EEF1D89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64DE70B4-D18E-3FF1-2372-76F29EBD6899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EBA048-9F92-3775-BDBA-DFA6CCE42AB6}"/>
              </a:ext>
            </a:extLst>
          </p:cNvPr>
          <p:cNvSpPr txBox="1"/>
          <p:nvPr/>
        </p:nvSpPr>
        <p:spPr>
          <a:xfrm>
            <a:off x="771525" y="619432"/>
            <a:ext cx="8221919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 dirty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INDICE</a:t>
            </a:r>
            <a:endParaRPr lang="it-IT" sz="18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E6F5C6-458A-1955-D610-0B4830D2536F}"/>
              </a:ext>
            </a:extLst>
          </p:cNvPr>
          <p:cNvSpPr txBox="1"/>
          <p:nvPr/>
        </p:nvSpPr>
        <p:spPr>
          <a:xfrm>
            <a:off x="771525" y="1166842"/>
            <a:ext cx="10992468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>
                <a:solidFill>
                  <a:srgbClr val="000000"/>
                </a:solidFill>
                <a:latin typeface="Verdana" pitchFamily="34"/>
                <a:ea typeface="Verdana" pitchFamily="34"/>
                <a:cs typeface="Times New Roman" pitchFamily="18"/>
              </a:rPr>
              <a:t>Obbiettivo</a:t>
            </a: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120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Termoablazione</a:t>
            </a: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120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>
                <a:solidFill>
                  <a:srgbClr val="000000"/>
                </a:solidFill>
                <a:latin typeface="Verdana" pitchFamily="34"/>
                <a:ea typeface="Verdana" pitchFamily="34"/>
                <a:cs typeface="Times New Roman" pitchFamily="18"/>
              </a:rPr>
              <a:t>Risoluzione numerica</a:t>
            </a: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: bilanci e rappresentazione matriciale  </a:t>
            </a:r>
            <a:endParaRPr lang="it-IT" dirty="0">
              <a:solidFill>
                <a:srgbClr val="000000"/>
              </a:solidFill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120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Metodi numerici: esplicito, implicito e </a:t>
            </a:r>
            <a:r>
              <a:rPr lang="it-IT" b="0" i="0" u="none" strike="noStrike" kern="1200" cap="none" spc="0" baseline="0" dirty="0" err="1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Crank</a:t>
            </a:r>
            <a:r>
              <a:rPr lang="it-IT" dirty="0" err="1">
                <a:solidFill>
                  <a:srgbClr val="000000"/>
                </a:solidFill>
                <a:latin typeface="Verdana" pitchFamily="34"/>
                <a:ea typeface="Verdana" pitchFamily="34"/>
                <a:cs typeface="Times New Roman" pitchFamily="18"/>
              </a:rPr>
              <a:t>-</a:t>
            </a:r>
            <a:r>
              <a:rPr lang="it-IT" b="0" i="0" u="none" strike="noStrike" kern="1200" cap="none" spc="0" baseline="0" dirty="0" err="1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Nicolso</a:t>
            </a:r>
            <a:r>
              <a:rPr lang="it-IT" dirty="0" err="1">
                <a:solidFill>
                  <a:srgbClr val="000000"/>
                </a:solidFill>
                <a:latin typeface="Verdana" pitchFamily="34"/>
                <a:ea typeface="Verdana" pitchFamily="34"/>
                <a:cs typeface="Times New Roman" pitchFamily="18"/>
              </a:rPr>
              <a:t>n</a:t>
            </a:r>
            <a:endParaRPr lang="it-IT" b="0" i="0" u="none" strike="noStrike" kern="120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dirty="0">
              <a:solidFill>
                <a:srgbClr val="000000"/>
              </a:solidFill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Settaggio dei parametri spaziali e temporali</a:t>
            </a: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dirty="0">
              <a:solidFill>
                <a:srgbClr val="000000"/>
              </a:solidFill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Campi di temperatura</a:t>
            </a: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dirty="0">
              <a:solidFill>
                <a:srgbClr val="000000"/>
              </a:solidFill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Danno termico</a:t>
            </a:r>
            <a:r>
              <a:rPr lang="it-IT" dirty="0">
                <a:solidFill>
                  <a:srgbClr val="000000"/>
                </a:solidFill>
                <a:latin typeface="Verdana" pitchFamily="34"/>
                <a:ea typeface="Verdana" pitchFamily="34"/>
                <a:cs typeface="Times New Roman" pitchFamily="18"/>
              </a:rPr>
              <a:t>: legge di </a:t>
            </a:r>
            <a:r>
              <a:rPr lang="it-IT" dirty="0" err="1">
                <a:solidFill>
                  <a:srgbClr val="000000"/>
                </a:solidFill>
                <a:latin typeface="Verdana" pitchFamily="34"/>
                <a:ea typeface="Verdana" pitchFamily="34"/>
                <a:cs typeface="Times New Roman" pitchFamily="18"/>
              </a:rPr>
              <a:t>Arrhenius</a:t>
            </a:r>
            <a:endParaRPr lang="it-IT" dirty="0">
              <a:solidFill>
                <a:srgbClr val="000000"/>
              </a:solidFill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120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0" i="0" u="none" strike="noStrike" kern="1200" cap="none" spc="0" baseline="0" dirty="0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Conclusioni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553F9E7D-34E8-44C2-EB36-DFE49CEB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2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89E9924-E9B7-2CF9-BA33-D624C7D54976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ED600B9D-5BF3-6656-B2BE-C13FE314C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8490" y="1185705"/>
            <a:ext cx="10476779" cy="5052863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3925E2B3-CBB2-01C4-07F8-01BA5D59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20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9341CC-709B-8B37-B47F-365B8481E996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 dirty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CAMPI DI TEMPERATURA</a:t>
            </a: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E3E6C8F-65FB-17A0-4B77-3AB44285E308}"/>
                  </a:ext>
                </a:extLst>
              </p:cNvPr>
              <p:cNvSpPr txBox="1"/>
              <p:nvPr/>
            </p:nvSpPr>
            <p:spPr>
              <a:xfrm>
                <a:off x="9962675" y="2974225"/>
                <a:ext cx="2350140" cy="87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7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Nodi</a:t>
                </a:r>
                <a:r>
                  <a:rPr lang="it-IT" sz="17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</a:t>
                </a:r>
                <a:r>
                  <a:rPr lang="it-IT" sz="17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250</a:t>
                </a:r>
              </a:p>
              <a:p>
                <a:r>
                  <a:rPr lang="it-IT" sz="1700" b="1" dirty="0" err="1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Tempo_tot</a:t>
                </a:r>
                <a:r>
                  <a:rPr lang="it-IT" sz="17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sz="17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 </a:t>
                </a:r>
                <a:r>
                  <a:rPr lang="it-IT" sz="17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5 s</a:t>
                </a:r>
              </a:p>
              <a:p>
                <a:r>
                  <a:rPr lang="el-GR" sz="17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  <a:sym typeface="Wingdings" panose="05000000000000000000" pitchFamily="2" charset="2"/>
                  </a:rPr>
                  <a:t>Δ</a:t>
                </a:r>
                <a:r>
                  <a:rPr lang="el-GR" sz="17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</a:rPr>
                  <a:t>θ</a:t>
                </a:r>
                <a:r>
                  <a:rPr lang="it-IT" sz="17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</a:t>
                </a:r>
                <a:r>
                  <a:rPr lang="it-IT" sz="17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0.2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700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s</a:t>
                </a:r>
                <a:endParaRPr lang="it-IT" sz="17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E3E6C8F-65FB-17A0-4B77-3AB44285E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675" y="2974225"/>
                <a:ext cx="2350140" cy="877163"/>
              </a:xfrm>
              <a:prstGeom prst="rect">
                <a:avLst/>
              </a:prstGeom>
              <a:blipFill>
                <a:blip r:embed="rId3"/>
                <a:stretch>
                  <a:fillRect l="-1554" t="-4861"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4">
            <a:extLst>
              <a:ext uri="{FF2B5EF4-FFF2-40B4-BE49-F238E27FC236}">
                <a16:creationId xmlns:a16="http://schemas.microsoft.com/office/drawing/2014/main" id="{72D50C2C-4061-99E2-9597-C0977E7FF03F}"/>
              </a:ext>
            </a:extLst>
          </p:cNvPr>
          <p:cNvSpPr/>
          <p:nvPr/>
        </p:nvSpPr>
        <p:spPr>
          <a:xfrm>
            <a:off x="9745591" y="1497890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5C600B-708E-D09E-3283-003E6413CBAE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546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_T_x_varT">
            <a:hlinkClick r:id="" action="ppaction://media"/>
            <a:extLst>
              <a:ext uri="{FF2B5EF4-FFF2-40B4-BE49-F238E27FC236}">
                <a16:creationId xmlns:a16="http://schemas.microsoft.com/office/drawing/2014/main" id="{480DCC04-9A10-7CAD-4F21-D80FCAF51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1805" y="1359046"/>
            <a:ext cx="5565873" cy="4174405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Segnaposto numero diapositiva 18">
            <a:extLst>
              <a:ext uri="{FF2B5EF4-FFF2-40B4-BE49-F238E27FC236}">
                <a16:creationId xmlns:a16="http://schemas.microsoft.com/office/drawing/2014/main" id="{88D94BEE-9A25-2A5B-C913-18E9C224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40528" y="6356348"/>
            <a:ext cx="2743200" cy="365125"/>
          </a:xfrm>
        </p:spPr>
        <p:txBody>
          <a:bodyPr/>
          <a:lstStyle/>
          <a:p>
            <a:fld id="{A013A7BE-2A49-4D1A-8003-CA652E028BEF}" type="slidenum">
              <a:rPr lang="it-IT" smtClean="0"/>
              <a:t>21</a:t>
            </a:fld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F56A41-106E-2408-FBCB-1EEFF59440DD}"/>
              </a:ext>
            </a:extLst>
          </p:cNvPr>
          <p:cNvSpPr txBox="1"/>
          <p:nvPr/>
        </p:nvSpPr>
        <p:spPr>
          <a:xfrm>
            <a:off x="-768928" y="836480"/>
            <a:ext cx="7310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Coefficiente correttivo SAR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</a:rPr>
              <a:t>=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446101-05BB-2E88-499E-375AD4F8722F}"/>
              </a:ext>
            </a:extLst>
          </p:cNvPr>
          <p:cNvSpPr txBox="1"/>
          <p:nvPr/>
        </p:nvSpPr>
        <p:spPr>
          <a:xfrm>
            <a:off x="4250094" y="836480"/>
            <a:ext cx="7310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Coefficiente correttivo SAR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</a:rPr>
              <a:t>= 10</a:t>
            </a:r>
          </a:p>
        </p:txBody>
      </p:sp>
      <p:pic>
        <p:nvPicPr>
          <p:cNvPr id="6" name="video_T_x_varT_corr">
            <a:hlinkClick r:id="" action="ppaction://media"/>
            <a:extLst>
              <a:ext uri="{FF2B5EF4-FFF2-40B4-BE49-F238E27FC236}">
                <a16:creationId xmlns:a16="http://schemas.microsoft.com/office/drawing/2014/main" id="{088ECA63-8510-6054-7C4D-94F14D5ECA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300"/>
          <a:stretch/>
        </p:blipFill>
        <p:spPr>
          <a:xfrm>
            <a:off x="5104732" y="1296423"/>
            <a:ext cx="5601005" cy="42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5141833-1C3D-1DC9-9B98-2012A64BA6B4}"/>
                  </a:ext>
                </a:extLst>
              </p:cNvPr>
              <p:cNvSpPr txBox="1"/>
              <p:nvPr/>
            </p:nvSpPr>
            <p:spPr>
              <a:xfrm>
                <a:off x="10576026" y="2723249"/>
                <a:ext cx="1848464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3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Nodi</a:t>
                </a:r>
                <a:r>
                  <a:rPr lang="it-IT" sz="13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</a:t>
                </a:r>
                <a:r>
                  <a:rPr lang="it-IT" sz="13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250</a:t>
                </a:r>
              </a:p>
              <a:p>
                <a:endParaRPr lang="it-IT" sz="13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300" b="1" dirty="0" err="1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Tempo_tot</a:t>
                </a:r>
                <a:r>
                  <a:rPr lang="it-IT" sz="13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sz="13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</a:t>
                </a:r>
                <a:r>
                  <a:rPr lang="it-IT" sz="13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12 s</a:t>
                </a:r>
              </a:p>
              <a:p>
                <a:endParaRPr lang="it-IT" sz="13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l-GR" sz="13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  <a:sym typeface="Wingdings" panose="05000000000000000000" pitchFamily="2" charset="2"/>
                  </a:rPr>
                  <a:t>Δ</a:t>
                </a:r>
                <a:r>
                  <a:rPr lang="el-GR" sz="13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</a:rPr>
                  <a:t>θ</a:t>
                </a:r>
                <a:r>
                  <a:rPr lang="it-IT" sz="13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sz="13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 </a:t>
                </a:r>
                <a:r>
                  <a:rPr lang="it-IT" sz="13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0.2</a:t>
                </a:r>
                <a14:m>
                  <m:oMath xmlns:m="http://schemas.openxmlformats.org/officeDocument/2006/math">
                    <m:r>
                      <a:rPr lang="it-IT" sz="13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300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s</a:t>
                </a:r>
                <a:endParaRPr lang="it-IT" sz="13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5141833-1C3D-1DC9-9B98-2012A64BA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26" y="2723249"/>
                <a:ext cx="1848464" cy="1092607"/>
              </a:xfrm>
              <a:prstGeom prst="rect">
                <a:avLst/>
              </a:prstGeom>
              <a:blipFill>
                <a:blip r:embed="rId8"/>
                <a:stretch>
                  <a:fillRect l="-660" t="-1117" b="-33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4">
            <a:extLst>
              <a:ext uri="{FF2B5EF4-FFF2-40B4-BE49-F238E27FC236}">
                <a16:creationId xmlns:a16="http://schemas.microsoft.com/office/drawing/2014/main" id="{FCF8A312-4832-640D-CA58-BA746AA800A0}"/>
              </a:ext>
            </a:extLst>
          </p:cNvPr>
          <p:cNvSpPr/>
          <p:nvPr/>
        </p:nvSpPr>
        <p:spPr>
          <a:xfrm>
            <a:off x="10530307" y="1261928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E94B31-E9BA-0DDB-5ADF-1478DB046023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921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Segnaposto numero diapositiva 18">
            <a:extLst>
              <a:ext uri="{FF2B5EF4-FFF2-40B4-BE49-F238E27FC236}">
                <a16:creationId xmlns:a16="http://schemas.microsoft.com/office/drawing/2014/main" id="{88D94BEE-9A25-2A5B-C913-18E9C224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40528" y="6356348"/>
            <a:ext cx="2743200" cy="365125"/>
          </a:xfrm>
        </p:spPr>
        <p:txBody>
          <a:bodyPr/>
          <a:lstStyle/>
          <a:p>
            <a:fld id="{A013A7BE-2A49-4D1A-8003-CA652E028BEF}" type="slidenum">
              <a:rPr lang="it-IT" smtClean="0"/>
              <a:t>22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DFC7BA2-0638-131B-192C-C69B687E5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41920" y="1212132"/>
            <a:ext cx="5703596" cy="434229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F6B22DE-DCB0-D63F-115D-91C2434DF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9" r="3302"/>
          <a:stretch/>
        </p:blipFill>
        <p:spPr>
          <a:xfrm>
            <a:off x="5410647" y="1212132"/>
            <a:ext cx="5227856" cy="4342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4185782-4A95-FEDA-1F2C-A841DD5F535E}"/>
                  </a:ext>
                </a:extLst>
              </p:cNvPr>
              <p:cNvSpPr txBox="1"/>
              <p:nvPr/>
            </p:nvSpPr>
            <p:spPr>
              <a:xfrm>
                <a:off x="10661362" y="2736948"/>
                <a:ext cx="1848464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3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Nodi</a:t>
                </a:r>
                <a:r>
                  <a:rPr lang="it-IT" sz="13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</a:t>
                </a:r>
                <a:r>
                  <a:rPr lang="it-IT" sz="13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250</a:t>
                </a:r>
              </a:p>
              <a:p>
                <a:endParaRPr lang="it-IT" sz="13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300" b="1" dirty="0" err="1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Tempo_tot</a:t>
                </a:r>
                <a:r>
                  <a:rPr lang="it-IT" sz="13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sz="13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</a:t>
                </a:r>
                <a:r>
                  <a:rPr lang="it-IT" sz="13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12 s</a:t>
                </a:r>
              </a:p>
              <a:p>
                <a:endParaRPr lang="it-IT" sz="13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l-GR" sz="13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  <a:sym typeface="Wingdings" panose="05000000000000000000" pitchFamily="2" charset="2"/>
                  </a:rPr>
                  <a:t>Δ</a:t>
                </a:r>
                <a:r>
                  <a:rPr lang="el-GR" sz="13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</a:rPr>
                  <a:t>θ</a:t>
                </a:r>
                <a:r>
                  <a:rPr lang="it-IT" sz="13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sz="13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 </a:t>
                </a:r>
                <a:r>
                  <a:rPr lang="it-IT" sz="13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0.2</a:t>
                </a:r>
                <a14:m>
                  <m:oMath xmlns:m="http://schemas.openxmlformats.org/officeDocument/2006/math">
                    <m:r>
                      <a:rPr lang="it-IT" sz="13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300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s</a:t>
                </a:r>
                <a:endParaRPr lang="it-IT" sz="13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4185782-4A95-FEDA-1F2C-A841DD5F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362" y="2736948"/>
                <a:ext cx="1848464" cy="1092607"/>
              </a:xfrm>
              <a:prstGeom prst="rect">
                <a:avLst/>
              </a:prstGeom>
              <a:blipFill>
                <a:blip r:embed="rId5"/>
                <a:stretch>
                  <a:fillRect l="-660" t="-1117" b="-33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4">
            <a:extLst>
              <a:ext uri="{FF2B5EF4-FFF2-40B4-BE49-F238E27FC236}">
                <a16:creationId xmlns:a16="http://schemas.microsoft.com/office/drawing/2014/main" id="{16CE7D18-6237-EF89-7C6B-6CC2826E262E}"/>
              </a:ext>
            </a:extLst>
          </p:cNvPr>
          <p:cNvSpPr/>
          <p:nvPr/>
        </p:nvSpPr>
        <p:spPr>
          <a:xfrm>
            <a:off x="10615643" y="1296077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C0E5BE-9FD0-BE74-6307-F3877C9956F7}"/>
              </a:ext>
            </a:extLst>
          </p:cNvPr>
          <p:cNvSpPr txBox="1"/>
          <p:nvPr/>
        </p:nvSpPr>
        <p:spPr>
          <a:xfrm>
            <a:off x="4250094" y="836480"/>
            <a:ext cx="7310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Coefficiente correttivo SAR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</a:rPr>
              <a:t>= 10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699D94-4CDA-385B-D2A9-0371E1EEBD27}"/>
              </a:ext>
            </a:extLst>
          </p:cNvPr>
          <p:cNvSpPr txBox="1"/>
          <p:nvPr/>
        </p:nvSpPr>
        <p:spPr>
          <a:xfrm>
            <a:off x="-768928" y="836480"/>
            <a:ext cx="7310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Coefficiente correttivo SAR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</a:rPr>
              <a:t>= 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A96716-4919-71F9-D7FD-97BC7C652538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90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A4E9058C-C395-4B99-6328-6BF28603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23</a:t>
            </a:fld>
            <a:endParaRPr lang="it-IT"/>
          </a:p>
        </p:txBody>
      </p:sp>
      <p:pic>
        <p:nvPicPr>
          <p:cNvPr id="8" name="Video 6">
            <a:hlinkClick r:id="" action="ppaction://media"/>
            <a:extLst>
              <a:ext uri="{FF2B5EF4-FFF2-40B4-BE49-F238E27FC236}">
                <a16:creationId xmlns:a16="http://schemas.microsoft.com/office/drawing/2014/main" id="{0B34898E-4AF6-F3CA-060E-E4CF5B603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880" y="890276"/>
            <a:ext cx="6655517" cy="4991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6BD3231-9E2C-D957-7550-1412F881FD7C}"/>
                  </a:ext>
                </a:extLst>
              </p:cNvPr>
              <p:cNvSpPr txBox="1"/>
              <p:nvPr/>
            </p:nvSpPr>
            <p:spPr>
              <a:xfrm>
                <a:off x="8370596" y="1796819"/>
                <a:ext cx="273251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Nodi</a:t>
                </a:r>
                <a:r>
                  <a:rPr lang="it-IT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</a:t>
                </a:r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12</a:t>
                </a:r>
              </a:p>
              <a:p>
                <a:r>
                  <a:rPr lang="it-IT" b="1" dirty="0" err="1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Tempo_tot</a:t>
                </a:r>
                <a:r>
                  <a:rPr lang="it-IT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</a:t>
                </a:r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10 s</a:t>
                </a:r>
              </a:p>
              <a:p>
                <a:r>
                  <a:rPr lang="el-GR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  <a:sym typeface="Wingdings" panose="05000000000000000000" pitchFamily="2" charset="2"/>
                  </a:rPr>
                  <a:t>Δ</a:t>
                </a:r>
                <a:r>
                  <a:rPr lang="el-GR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</a:rPr>
                  <a:t>θ</a:t>
                </a:r>
                <a:r>
                  <a:rPr lang="it-IT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 </a:t>
                </a:r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0.2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s</a:t>
                </a:r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6BD3231-9E2C-D957-7550-1412F881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96" y="1796819"/>
                <a:ext cx="2732513" cy="923330"/>
              </a:xfrm>
              <a:prstGeom prst="rect">
                <a:avLst/>
              </a:prstGeom>
              <a:blipFill>
                <a:blip r:embed="rId5"/>
                <a:stretch>
                  <a:fillRect l="-1786" t="-5960" b="-7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4">
            <a:extLst>
              <a:ext uri="{FF2B5EF4-FFF2-40B4-BE49-F238E27FC236}">
                <a16:creationId xmlns:a16="http://schemas.microsoft.com/office/drawing/2014/main" id="{CC3A4D93-3E7F-5D10-3E81-A48FE5A3ACDE}"/>
              </a:ext>
            </a:extLst>
          </p:cNvPr>
          <p:cNvSpPr/>
          <p:nvPr/>
        </p:nvSpPr>
        <p:spPr>
          <a:xfrm>
            <a:off x="7907196" y="1341797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64A999-66FD-718D-03DB-509E6371F791}"/>
              </a:ext>
            </a:extLst>
          </p:cNvPr>
          <p:cNvSpPr txBox="1"/>
          <p:nvPr/>
        </p:nvSpPr>
        <p:spPr>
          <a:xfrm>
            <a:off x="443497" y="628539"/>
            <a:ext cx="7310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Coefficiente correttivo SAR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</a:rPr>
              <a:t>= 1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B873269-8D12-A115-5BCA-0AF1EE2B0A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78" t="7788" r="3697" b="2846"/>
          <a:stretch/>
        </p:blipFill>
        <p:spPr>
          <a:xfrm>
            <a:off x="8500189" y="3380761"/>
            <a:ext cx="2584566" cy="175014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0B79EA-85B4-C4A8-A609-DEAB893725CD}"/>
              </a:ext>
            </a:extLst>
          </p:cNvPr>
          <p:cNvSpPr txBox="1"/>
          <p:nvPr/>
        </p:nvSpPr>
        <p:spPr>
          <a:xfrm>
            <a:off x="8384458" y="2980500"/>
            <a:ext cx="1352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Legenda: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29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A4E9058C-C395-4B99-6328-6BF28603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24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A77327C-DDB0-5577-ABE0-A8661C56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22" y="882952"/>
            <a:ext cx="6860090" cy="509209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01DA807-B681-D25F-118F-CAAD7666B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8" t="7788" r="3697" b="2846"/>
          <a:stretch/>
        </p:blipFill>
        <p:spPr>
          <a:xfrm>
            <a:off x="8500189" y="3380761"/>
            <a:ext cx="2584566" cy="1750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8E1E442-3CE7-81AB-712F-9FE2C76EF725}"/>
                  </a:ext>
                </a:extLst>
              </p:cNvPr>
              <p:cNvSpPr txBox="1"/>
              <p:nvPr/>
            </p:nvSpPr>
            <p:spPr>
              <a:xfrm>
                <a:off x="8352242" y="1964837"/>
                <a:ext cx="273251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Nodi</a:t>
                </a:r>
                <a:r>
                  <a:rPr lang="it-IT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</a:t>
                </a:r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12</a:t>
                </a:r>
              </a:p>
              <a:p>
                <a:r>
                  <a:rPr lang="it-IT" b="1" dirty="0" err="1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Tempo_tot</a:t>
                </a:r>
                <a:r>
                  <a:rPr lang="it-IT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</a:t>
                </a:r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10 s</a:t>
                </a:r>
              </a:p>
              <a:p>
                <a:r>
                  <a:rPr lang="el-GR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  <a:sym typeface="Wingdings" panose="05000000000000000000" pitchFamily="2" charset="2"/>
                  </a:rPr>
                  <a:t>Δ</a:t>
                </a:r>
                <a:r>
                  <a:rPr lang="el-GR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</a:rPr>
                  <a:t>θ</a:t>
                </a:r>
                <a:r>
                  <a:rPr lang="it-IT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 </a:t>
                </a:r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0.2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s</a:t>
                </a:r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8E1E442-3CE7-81AB-712F-9FE2C76E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242" y="1964837"/>
                <a:ext cx="2732513" cy="923330"/>
              </a:xfrm>
              <a:prstGeom prst="rect">
                <a:avLst/>
              </a:prstGeom>
              <a:blipFill>
                <a:blip r:embed="rId4"/>
                <a:stretch>
                  <a:fillRect l="-1786" t="-5263" b="-72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4">
            <a:extLst>
              <a:ext uri="{FF2B5EF4-FFF2-40B4-BE49-F238E27FC236}">
                <a16:creationId xmlns:a16="http://schemas.microsoft.com/office/drawing/2014/main" id="{075ED90F-71C0-4C8C-ABD2-2BE73E7CB9D0}"/>
              </a:ext>
            </a:extLst>
          </p:cNvPr>
          <p:cNvSpPr/>
          <p:nvPr/>
        </p:nvSpPr>
        <p:spPr>
          <a:xfrm>
            <a:off x="7907196" y="1341797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912E7DD-D822-A5A3-D746-4CF875CA7A6B}"/>
              </a:ext>
            </a:extLst>
          </p:cNvPr>
          <p:cNvSpPr txBox="1"/>
          <p:nvPr/>
        </p:nvSpPr>
        <p:spPr>
          <a:xfrm>
            <a:off x="602672" y="513469"/>
            <a:ext cx="7310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Coefficiente correttivo SAR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</a:rPr>
              <a:t>= 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405BAD-753A-DA33-D5B6-E6C298803016}"/>
              </a:ext>
            </a:extLst>
          </p:cNvPr>
          <p:cNvSpPr txBox="1"/>
          <p:nvPr/>
        </p:nvSpPr>
        <p:spPr>
          <a:xfrm>
            <a:off x="8384458" y="2980500"/>
            <a:ext cx="1352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Legenda: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491315-3E0E-DCF6-A18D-C0956970EC75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0629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0C994893-DFBF-37DF-59DC-C59F6F284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25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E3EF402-FD40-2DFA-293F-9DDA842EA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r="5367"/>
          <a:stretch/>
        </p:blipFill>
        <p:spPr>
          <a:xfrm>
            <a:off x="133783" y="722387"/>
            <a:ext cx="9782178" cy="52851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258CD50-5281-FC42-66C0-3C5F580B4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24" y="2703215"/>
            <a:ext cx="2287860" cy="2379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4E3C562-D7E9-66F6-5D53-8ED6245A4EE4}"/>
              </a:ext>
            </a:extLst>
          </p:cNvPr>
          <p:cNvCxnSpPr>
            <a:cxnSpLocks/>
          </p:cNvCxnSpPr>
          <p:nvPr/>
        </p:nvCxnSpPr>
        <p:spPr>
          <a:xfrm>
            <a:off x="3065384" y="2184536"/>
            <a:ext cx="884904" cy="276107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DA37616-8574-F464-54A9-D60FCCFA7D25}"/>
              </a:ext>
            </a:extLst>
          </p:cNvPr>
          <p:cNvCxnSpPr>
            <a:cxnSpLocks/>
          </p:cNvCxnSpPr>
          <p:nvPr/>
        </p:nvCxnSpPr>
        <p:spPr>
          <a:xfrm>
            <a:off x="3066616" y="2184536"/>
            <a:ext cx="882441" cy="47458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A68A588D-8BF8-675A-2E7B-CD0C048C8090}"/>
              </a:ext>
            </a:extLst>
          </p:cNvPr>
          <p:cNvCxnSpPr>
            <a:cxnSpLocks/>
          </p:cNvCxnSpPr>
          <p:nvPr/>
        </p:nvCxnSpPr>
        <p:spPr>
          <a:xfrm>
            <a:off x="3725738" y="2131076"/>
            <a:ext cx="2282375" cy="5353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5C3A3ECA-3703-738C-3D4B-E5B21D77707C}"/>
              </a:ext>
            </a:extLst>
          </p:cNvPr>
          <p:cNvCxnSpPr>
            <a:cxnSpLocks/>
          </p:cNvCxnSpPr>
          <p:nvPr/>
        </p:nvCxnSpPr>
        <p:spPr>
          <a:xfrm>
            <a:off x="3691725" y="2141744"/>
            <a:ext cx="904240" cy="5320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ttangolo 4">
            <a:extLst>
              <a:ext uri="{FF2B5EF4-FFF2-40B4-BE49-F238E27FC236}">
                <a16:creationId xmlns:a16="http://schemas.microsoft.com/office/drawing/2014/main" id="{BE502EB0-7862-46E7-0F11-AAA6A9E27A2D}"/>
              </a:ext>
            </a:extLst>
          </p:cNvPr>
          <p:cNvSpPr/>
          <p:nvPr/>
        </p:nvSpPr>
        <p:spPr>
          <a:xfrm>
            <a:off x="9915961" y="1170975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A017D297-482F-B7FC-16D7-68DBD1E07464}"/>
                  </a:ext>
                </a:extLst>
              </p:cNvPr>
              <p:cNvSpPr txBox="1"/>
              <p:nvPr/>
            </p:nvSpPr>
            <p:spPr>
              <a:xfrm>
                <a:off x="10079040" y="2141744"/>
                <a:ext cx="2287860" cy="2092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Strato</a:t>
                </a:r>
              </a:p>
              <a:p>
                <a:r>
                  <a:rPr lang="it-IT" sz="16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Ghiandolare</a:t>
                </a:r>
              </a:p>
              <a:p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- inferiore</a:t>
                </a:r>
              </a:p>
              <a:p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- superiore</a:t>
                </a:r>
              </a:p>
              <a:p>
                <a:endParaRPr lang="it-IT" sz="1800" i="1" dirty="0"/>
              </a:p>
              <a:p>
                <a:r>
                  <a:rPr lang="it-IT" sz="16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Nodi</a:t>
                </a:r>
                <a:r>
                  <a:rPr lang="it-IT" sz="16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</a:t>
                </a:r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250</a:t>
                </a:r>
              </a:p>
              <a:p>
                <a:r>
                  <a:rPr lang="it-IT" sz="1600" b="1" dirty="0" err="1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Tempo_tot</a:t>
                </a:r>
                <a:r>
                  <a:rPr lang="it-IT" sz="16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sz="16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</a:t>
                </a:r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10 s</a:t>
                </a:r>
              </a:p>
              <a:p>
                <a:r>
                  <a:rPr lang="el-GR" sz="16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  <a:sym typeface="Wingdings" panose="05000000000000000000" pitchFamily="2" charset="2"/>
                  </a:rPr>
                  <a:t>Δ</a:t>
                </a:r>
                <a:r>
                  <a:rPr lang="el-GR" sz="16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</a:rPr>
                  <a:t>θ</a:t>
                </a:r>
                <a:r>
                  <a:rPr lang="it-IT" sz="16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sz="16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 </a:t>
                </a:r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0.2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s</a:t>
                </a:r>
                <a:endParaRPr lang="it-IT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A017D297-482F-B7FC-16D7-68DBD1E07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040" y="2141744"/>
                <a:ext cx="2287860" cy="2092881"/>
              </a:xfrm>
              <a:prstGeom prst="rect">
                <a:avLst/>
              </a:prstGeom>
              <a:blipFill>
                <a:blip r:embed="rId4"/>
                <a:stretch>
                  <a:fillRect l="-1330" t="-872" b="-20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588CE3-A5C7-CD64-B86C-39DA574D3FFD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0013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0C994893-DFBF-37DF-59DC-C59F6F284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26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7424582-A025-AA2E-BC97-C518AE88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3363"/>
          <a:stretch/>
        </p:blipFill>
        <p:spPr>
          <a:xfrm>
            <a:off x="-138840" y="689016"/>
            <a:ext cx="10259488" cy="53048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FCF2EE9-6529-D79B-C66F-B8BF88C6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28" y="2567842"/>
            <a:ext cx="2262797" cy="2100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61979B2-4C31-0BBF-8089-06B692613418}"/>
              </a:ext>
            </a:extLst>
          </p:cNvPr>
          <p:cNvCxnSpPr>
            <a:cxnSpLocks/>
          </p:cNvCxnSpPr>
          <p:nvPr/>
        </p:nvCxnSpPr>
        <p:spPr>
          <a:xfrm>
            <a:off x="3019830" y="2020691"/>
            <a:ext cx="547312" cy="2427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3CBE0C9-225E-2ECB-A5D4-CD8900CFE1F6}"/>
              </a:ext>
            </a:extLst>
          </p:cNvPr>
          <p:cNvCxnSpPr>
            <a:cxnSpLocks/>
          </p:cNvCxnSpPr>
          <p:nvPr/>
        </p:nvCxnSpPr>
        <p:spPr>
          <a:xfrm>
            <a:off x="3019830" y="2014355"/>
            <a:ext cx="547312" cy="4975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4E08E97-43D8-71A5-F880-631826E17C45}"/>
              </a:ext>
            </a:extLst>
          </p:cNvPr>
          <p:cNvCxnSpPr>
            <a:cxnSpLocks/>
          </p:cNvCxnSpPr>
          <p:nvPr/>
        </p:nvCxnSpPr>
        <p:spPr>
          <a:xfrm>
            <a:off x="3627828" y="1985507"/>
            <a:ext cx="1875937" cy="58233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D0F8C9B2-A39B-8515-D3F0-A63AC7CAC451}"/>
              </a:ext>
            </a:extLst>
          </p:cNvPr>
          <p:cNvCxnSpPr>
            <a:cxnSpLocks/>
          </p:cNvCxnSpPr>
          <p:nvPr/>
        </p:nvCxnSpPr>
        <p:spPr>
          <a:xfrm>
            <a:off x="3627828" y="1985507"/>
            <a:ext cx="483556" cy="5552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9356EFD-D617-0A26-BF5E-781900A5C00F}"/>
                  </a:ext>
                </a:extLst>
              </p:cNvPr>
              <p:cNvSpPr txBox="1"/>
              <p:nvPr/>
            </p:nvSpPr>
            <p:spPr>
              <a:xfrm>
                <a:off x="10014256" y="2141740"/>
                <a:ext cx="2287860" cy="2092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Tumore</a:t>
                </a:r>
              </a:p>
              <a:p>
                <a:r>
                  <a:rPr lang="it-IT" sz="1600" i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bordo superiore</a:t>
                </a:r>
              </a:p>
              <a:p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- centro</a:t>
                </a:r>
              </a:p>
              <a:p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- bordo inferiore</a:t>
                </a:r>
              </a:p>
              <a:p>
                <a:endParaRPr lang="it-IT" sz="1800" i="1" dirty="0"/>
              </a:p>
              <a:p>
                <a:r>
                  <a:rPr lang="it-IT" sz="16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Nodi</a:t>
                </a:r>
                <a:r>
                  <a:rPr lang="it-IT" sz="16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</a:t>
                </a:r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250</a:t>
                </a:r>
              </a:p>
              <a:p>
                <a:r>
                  <a:rPr lang="it-IT" sz="1600" b="1" dirty="0" err="1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Tempo_tot</a:t>
                </a:r>
                <a:r>
                  <a:rPr lang="it-IT" sz="16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sz="16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</a:t>
                </a:r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10 s</a:t>
                </a:r>
              </a:p>
              <a:p>
                <a:r>
                  <a:rPr lang="el-GR" sz="16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  <a:sym typeface="Wingdings" panose="05000000000000000000" pitchFamily="2" charset="2"/>
                  </a:rPr>
                  <a:t>Δ</a:t>
                </a:r>
                <a:r>
                  <a:rPr lang="el-GR" sz="1600" b="1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</a:rPr>
                  <a:t>θ</a:t>
                </a:r>
                <a:r>
                  <a:rPr lang="it-IT" sz="1600" b="1" dirty="0">
                    <a:latin typeface="Aharoni" panose="02010803020104030203" pitchFamily="2" charset="-79"/>
                    <a:ea typeface="Verdana" panose="020B0604030504040204" pitchFamily="34" charset="0"/>
                    <a:cs typeface="Aharoni" panose="02010803020104030203" pitchFamily="2" charset="-79"/>
                  </a:rPr>
                  <a:t> </a:t>
                </a:r>
                <a:r>
                  <a:rPr lang="it-IT" sz="16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= </a:t>
                </a:r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0.2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  <a:sym typeface="Wingdings" panose="05000000000000000000" pitchFamily="2" charset="2"/>
                  </a:rPr>
                  <a:t> s</a:t>
                </a:r>
                <a:endParaRPr lang="it-IT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9356EFD-D617-0A26-BF5E-781900A5C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256" y="2141740"/>
                <a:ext cx="2287860" cy="2092881"/>
              </a:xfrm>
              <a:prstGeom prst="rect">
                <a:avLst/>
              </a:prstGeom>
              <a:blipFill>
                <a:blip r:embed="rId4"/>
                <a:stretch>
                  <a:fillRect l="-1600" t="-872" b="-20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tangolo 4">
            <a:extLst>
              <a:ext uri="{FF2B5EF4-FFF2-40B4-BE49-F238E27FC236}">
                <a16:creationId xmlns:a16="http://schemas.microsoft.com/office/drawing/2014/main" id="{B589CA53-AD60-E9F8-DAAA-76251F7C10D8}"/>
              </a:ext>
            </a:extLst>
          </p:cNvPr>
          <p:cNvSpPr/>
          <p:nvPr/>
        </p:nvSpPr>
        <p:spPr>
          <a:xfrm>
            <a:off x="9866702" y="1100979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4F1F90-5268-360C-372F-E63A82D09621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1697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69428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221831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17A3F07-A9BB-F2D4-3A53-A820CFC8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27</a:t>
            </a:fld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AB217D8-66C3-C988-7121-9E85CE2A3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609"/>
          <a:stretch/>
        </p:blipFill>
        <p:spPr>
          <a:xfrm>
            <a:off x="8393202" y="3002547"/>
            <a:ext cx="3618124" cy="62397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7F8A10B-759E-529C-932B-45BCD7461DB6}"/>
              </a:ext>
            </a:extLst>
          </p:cNvPr>
          <p:cNvSpPr txBox="1"/>
          <p:nvPr/>
        </p:nvSpPr>
        <p:spPr>
          <a:xfrm>
            <a:off x="8328205" y="2479737"/>
            <a:ext cx="717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Legge di </a:t>
            </a:r>
            <a:r>
              <a:rPr lang="it-IT" sz="18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Arrhenius</a:t>
            </a:r>
            <a:endParaRPr lang="it-IT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0B81B0F2-1BE8-106C-F407-C53527938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" r="5472"/>
          <a:stretch/>
        </p:blipFill>
        <p:spPr>
          <a:xfrm>
            <a:off x="334417" y="1550043"/>
            <a:ext cx="7814322" cy="423194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149079-55B3-AD30-2BC9-90C9ACA09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63" r="69051"/>
          <a:stretch/>
        </p:blipFill>
        <p:spPr>
          <a:xfrm>
            <a:off x="8393202" y="3789560"/>
            <a:ext cx="1303100" cy="366639"/>
          </a:xfrm>
          <a:prstGeom prst="rect">
            <a:avLst/>
          </a:prstGeom>
        </p:spPr>
      </p:pic>
      <p:sp>
        <p:nvSpPr>
          <p:cNvPr id="8" name="Rettangolo 4">
            <a:extLst>
              <a:ext uri="{FF2B5EF4-FFF2-40B4-BE49-F238E27FC236}">
                <a16:creationId xmlns:a16="http://schemas.microsoft.com/office/drawing/2014/main" id="{9159C6EF-FF80-A1BE-BC4A-E30BBF159BFB}"/>
              </a:ext>
            </a:extLst>
          </p:cNvPr>
          <p:cNvSpPr/>
          <p:nvPr/>
        </p:nvSpPr>
        <p:spPr>
          <a:xfrm>
            <a:off x="8148739" y="1539322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C347FF-10E5-E0F0-8D7E-7D8117C65CCA}"/>
              </a:ext>
            </a:extLst>
          </p:cNvPr>
          <p:cNvSpPr txBox="1"/>
          <p:nvPr/>
        </p:nvSpPr>
        <p:spPr>
          <a:xfrm>
            <a:off x="771525" y="619432"/>
            <a:ext cx="11326137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dirty="0">
                <a:solidFill>
                  <a:srgbClr val="000000"/>
                </a:solidFill>
                <a:latin typeface="Aharoni" pitchFamily="2"/>
                <a:cs typeface="Aharoni" pitchFamily="2"/>
              </a:rPr>
              <a:t>DANNO TERMICO: LEGGE DI ARRHENIUS</a:t>
            </a:r>
            <a:endParaRPr lang="it-IT" sz="44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 dirty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 </a:t>
            </a:r>
            <a:endParaRPr lang="it-IT" sz="18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B5DAF-E8D9-CE2D-4537-9BE42ACF1A33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0349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69428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221831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17A3F07-A9BB-F2D4-3A53-A820CFC8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28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D1298C-0647-9FA1-17A2-C27BB555B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4824"/>
          <a:stretch/>
        </p:blipFill>
        <p:spPr>
          <a:xfrm>
            <a:off x="-137120" y="473585"/>
            <a:ext cx="10349234" cy="5524327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29E53B20-E0DA-1933-C114-59C2D7F8E538}"/>
              </a:ext>
            </a:extLst>
          </p:cNvPr>
          <p:cNvGrpSpPr/>
          <p:nvPr/>
        </p:nvGrpSpPr>
        <p:grpSpPr>
          <a:xfrm>
            <a:off x="10212114" y="2602524"/>
            <a:ext cx="2038353" cy="738664"/>
            <a:chOff x="-2814793" y="2741574"/>
            <a:chExt cx="7172632" cy="738664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F016F99-B2E8-5C5E-1FB4-F1BFB6AF9F79}"/>
                </a:ext>
              </a:extLst>
            </p:cNvPr>
            <p:cNvSpPr txBox="1"/>
            <p:nvPr/>
          </p:nvSpPr>
          <p:spPr>
            <a:xfrm>
              <a:off x="-2814793" y="2741574"/>
              <a:ext cx="71726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Coefficiente</a:t>
              </a:r>
            </a:p>
            <a:p>
              <a:r>
                <a:rPr lang="it-IT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Correttivo </a:t>
              </a:r>
            </a:p>
            <a:p>
              <a:r>
                <a:rPr lang="it-IT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SAR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D10A7E8-277B-EB29-CA51-46B4FCFD97FA}"/>
                </a:ext>
              </a:extLst>
            </p:cNvPr>
            <p:cNvSpPr txBox="1"/>
            <p:nvPr/>
          </p:nvSpPr>
          <p:spPr>
            <a:xfrm>
              <a:off x="55987" y="2955643"/>
              <a:ext cx="3892921" cy="310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=     1</a:t>
              </a:r>
            </a:p>
          </p:txBody>
        </p:sp>
      </p:grpSp>
      <p:sp>
        <p:nvSpPr>
          <p:cNvPr id="7" name="Rettangolo 4">
            <a:extLst>
              <a:ext uri="{FF2B5EF4-FFF2-40B4-BE49-F238E27FC236}">
                <a16:creationId xmlns:a16="http://schemas.microsoft.com/office/drawing/2014/main" id="{3A7D6A34-5851-6361-5898-39ADF0295E64}"/>
              </a:ext>
            </a:extLst>
          </p:cNvPr>
          <p:cNvSpPr/>
          <p:nvPr/>
        </p:nvSpPr>
        <p:spPr>
          <a:xfrm>
            <a:off x="10045511" y="971089"/>
            <a:ext cx="45719" cy="4174405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40FB09-B0E2-4D19-0AAD-2BE0CB3F5E2D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9512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1AF1626-E2DB-D3D0-E806-69BCAD7B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19" y="369573"/>
            <a:ext cx="11765550" cy="5674426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941E41C0-3EAE-79B7-83A9-F6833FB6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29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EFAA18-7A52-0CEE-FD5B-C1B62A20EBFA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399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8221919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 dirty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OBIETTIVO </a:t>
            </a:r>
            <a:endParaRPr lang="it-IT" sz="18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pic>
        <p:nvPicPr>
          <p:cNvPr id="12" name="Elemento grafico 11" descr="Tiro a segno con riempimento a tinta unita">
            <a:extLst>
              <a:ext uri="{FF2B5EF4-FFF2-40B4-BE49-F238E27FC236}">
                <a16:creationId xmlns:a16="http://schemas.microsoft.com/office/drawing/2014/main" id="{052A8DD3-A893-AC2A-E3F6-3B615B419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0917" y="1995724"/>
            <a:ext cx="2866551" cy="2866551"/>
          </a:xfrm>
          <a:prstGeom prst="rect">
            <a:avLst/>
          </a:prstGeom>
        </p:spPr>
      </p:pic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E0733E2C-EDA3-48C9-B22E-4E1700E1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3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D1938-C461-4C36-BA83-3D8F8F79361B}"/>
              </a:ext>
            </a:extLst>
          </p:cNvPr>
          <p:cNvSpPr txBox="1"/>
          <p:nvPr/>
        </p:nvSpPr>
        <p:spPr>
          <a:xfrm>
            <a:off x="1019176" y="2459503"/>
            <a:ext cx="4544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Verdana" panose="020B0604030504040204" pitchFamily="34" charset="0"/>
                <a:ea typeface="Verdana" panose="020B0604030504040204" pitchFamily="34" charset="0"/>
              </a:rPr>
              <a:t>Individuare l’andamento spaziale e temporale della temperatura raggiunto durante una procedura di termoablazione per indurre necrosi all’interno del tessuto mammario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52E804-183C-5C1C-35AD-62358CA9D502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FC0A9583-8508-527C-C660-8FF8819B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30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027BF-FDE9-E40D-4694-E4BEE8D1C505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 dirty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CONCLUSIONI</a:t>
            </a: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9B0C74-E209-B694-038D-50AB28A93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133" y="1213993"/>
            <a:ext cx="11016458" cy="453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700" dirty="0">
                <a:latin typeface="Verdana" panose="020B0604030504040204" pitchFamily="34" charset="0"/>
                <a:ea typeface="Verdana" panose="020B0604030504040204" pitchFamily="34" charset="0"/>
              </a:rPr>
              <a:t> Il 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it-IT" altLang="it-IT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metodo di </a:t>
            </a:r>
            <a:r>
              <a:rPr kumimoji="0" lang="it-IT" altLang="it-IT" sz="1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Crank-Nicolson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si è rivelato il più appropriato per garantire stabilità e accuratezza;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7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 griglia ottimale è stata scelta con </a:t>
            </a:r>
            <a:r>
              <a:rPr kumimoji="0" lang="it-IT" altLang="it-IT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250 nodi spaziali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 un </a:t>
            </a:r>
            <a:r>
              <a:rPr kumimoji="0" lang="it-IT" altLang="it-IT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passo temporale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di </a:t>
            </a:r>
            <a:r>
              <a:rPr kumimoji="0" lang="it-IT" altLang="it-IT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0.2 s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bilanciando precisione e carico computazionale.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Il campo di temperatura ha mostrato che il </a:t>
            </a:r>
            <a:r>
              <a:rPr kumimoji="0" lang="it-IT" altLang="it-IT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tumore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raggiunge i picchi più alti, mentre i </a:t>
            </a:r>
            <a:r>
              <a:rPr kumimoji="0" lang="it-IT" altLang="it-IT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tessuti epiteliali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 il </a:t>
            </a:r>
            <a:r>
              <a:rPr kumimoji="0" lang="it-IT" altLang="it-IT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capillare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mantengono temperature più basse.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7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Utilizzando la legge di </a:t>
            </a:r>
            <a:r>
              <a:rPr kumimoji="0" lang="it-IT" altLang="it-IT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Arrhenius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si è stimato il </a:t>
            </a:r>
            <a:r>
              <a:rPr kumimoji="0" lang="it-IT" altLang="it-IT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danno termico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evidenziando che una </a:t>
            </a:r>
            <a:r>
              <a:rPr kumimoji="0" lang="it-IT" altLang="it-IT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durata ottimale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della termoablazione è di circa </a:t>
            </a:r>
            <a:r>
              <a:rPr kumimoji="0" lang="it-IT" altLang="it-IT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150 s</a:t>
            </a:r>
            <a:r>
              <a:rPr lang="it-IT" altLang="it-IT" sz="17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per massimizzare il danno al tumore e minimizzare quello ai tessuti sani.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700" dirty="0">
                <a:latin typeface="Verdana" panose="020B0604030504040204" pitchFamily="34" charset="0"/>
                <a:ea typeface="Verdana" panose="020B0604030504040204" pitchFamily="34" charset="0"/>
              </a:rPr>
              <a:t>Con un </a:t>
            </a:r>
            <a:r>
              <a:rPr lang="it-IT" sz="1700" b="1" dirty="0">
                <a:latin typeface="Verdana" panose="020B0604030504040204" pitchFamily="34" charset="0"/>
                <a:ea typeface="Verdana" panose="020B0604030504040204" pitchFamily="34" charset="0"/>
              </a:rPr>
              <a:t>coefficiente moltiplicativo</a:t>
            </a:r>
            <a:r>
              <a:rPr lang="it-IT" sz="1700" dirty="0">
                <a:latin typeface="Verdana" panose="020B0604030504040204" pitchFamily="34" charset="0"/>
                <a:ea typeface="Verdana" panose="020B0604030504040204" pitchFamily="34" charset="0"/>
              </a:rPr>
              <a:t> del </a:t>
            </a:r>
            <a:r>
              <a:rPr lang="it-IT" sz="1700" b="1" dirty="0">
                <a:latin typeface="Verdana" panose="020B0604030504040204" pitchFamily="34" charset="0"/>
                <a:ea typeface="Verdana" panose="020B0604030504040204" pitchFamily="34" charset="0"/>
              </a:rPr>
              <a:t>SAR</a:t>
            </a:r>
            <a:r>
              <a:rPr lang="it-IT" sz="1700" dirty="0">
                <a:latin typeface="Verdana" panose="020B0604030504040204" pitchFamily="34" charset="0"/>
                <a:ea typeface="Verdana" panose="020B0604030504040204" pitchFamily="34" charset="0"/>
              </a:rPr>
              <a:t> maggiore di </a:t>
            </a:r>
            <a:r>
              <a:rPr lang="it-IT" sz="1700" b="1" dirty="0">
                <a:latin typeface="Verdana" panose="020B0604030504040204" pitchFamily="34" charset="0"/>
                <a:ea typeface="Verdana" panose="020B0604030504040204" pitchFamily="34" charset="0"/>
              </a:rPr>
              <a:t>21</a:t>
            </a:r>
            <a:r>
              <a:rPr lang="it-IT" sz="1700" dirty="0">
                <a:latin typeface="Verdana" panose="020B0604030504040204" pitchFamily="34" charset="0"/>
                <a:ea typeface="Verdana" panose="020B0604030504040204" pitchFamily="34" charset="0"/>
              </a:rPr>
              <a:t>, il danno percentuale nei capillari supera il </a:t>
            </a:r>
            <a:r>
              <a:rPr lang="it-IT" sz="1700" b="1" dirty="0">
                <a:latin typeface="Verdana" panose="020B0604030504040204" pitchFamily="34" charset="0"/>
                <a:ea typeface="Verdana" panose="020B0604030504040204" pitchFamily="34" charset="0"/>
              </a:rPr>
              <a:t>20%</a:t>
            </a:r>
            <a:r>
              <a:rPr lang="it-IT" sz="1700" dirty="0">
                <a:latin typeface="Verdana" panose="020B0604030504040204" pitchFamily="34" charset="0"/>
                <a:ea typeface="Verdana" panose="020B0604030504040204" pitchFamily="34" charset="0"/>
              </a:rPr>
              <a:t>, indicando un rischio significativo di coagulazione, un effetto indesiderato da evitare.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ED7F35-B1FC-4C0A-12C7-FA96AC1F448A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27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1790701" y="2818519"/>
            <a:ext cx="822191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800" dirty="0">
                <a:solidFill>
                  <a:srgbClr val="000000"/>
                </a:solidFill>
                <a:latin typeface="Aharoni" pitchFamily="2"/>
                <a:cs typeface="Aharoni" pitchFamily="2"/>
              </a:rPr>
              <a:t>Grazie per l’attenzione</a:t>
            </a:r>
            <a:endParaRPr lang="it-IT" sz="20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2" name="Rettangolo 5">
            <a:extLst>
              <a:ext uri="{FF2B5EF4-FFF2-40B4-BE49-F238E27FC236}">
                <a16:creationId xmlns:a16="http://schemas.microsoft.com/office/drawing/2014/main" id="{C529B0F6-8462-B56C-7B60-46AF9CFC43DC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6">
            <a:extLst>
              <a:ext uri="{FF2B5EF4-FFF2-40B4-BE49-F238E27FC236}">
                <a16:creationId xmlns:a16="http://schemas.microsoft.com/office/drawing/2014/main" id="{A7532267-9E4F-60E5-B909-554B26E33CB2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66513205-6C06-9073-E8B3-B42879EB4006}"/>
              </a:ext>
            </a:extLst>
          </p:cNvPr>
          <p:cNvSpPr/>
          <p:nvPr/>
        </p:nvSpPr>
        <p:spPr>
          <a:xfrm>
            <a:off x="0" y="0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990F6989-0AD2-EB3A-D756-23A1ADE6BA2A}"/>
              </a:ext>
            </a:extLst>
          </p:cNvPr>
          <p:cNvSpPr/>
          <p:nvPr/>
        </p:nvSpPr>
        <p:spPr>
          <a:xfrm>
            <a:off x="2409828" y="0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08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 dirty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TERMOABLAZIONE</a:t>
            </a: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BD3DF818-05EE-9BF0-A35F-A3D656BE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4</a:t>
            </a:fld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7334187-B5D0-5B65-5836-8671083D1373}"/>
              </a:ext>
            </a:extLst>
          </p:cNvPr>
          <p:cNvSpPr/>
          <p:nvPr/>
        </p:nvSpPr>
        <p:spPr>
          <a:xfrm>
            <a:off x="2537226" y="1827567"/>
            <a:ext cx="1494503" cy="31954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7E05AF5-994E-B0AC-0F19-D88FB3AB7102}"/>
              </a:ext>
            </a:extLst>
          </p:cNvPr>
          <p:cNvSpPr/>
          <p:nvPr/>
        </p:nvSpPr>
        <p:spPr>
          <a:xfrm>
            <a:off x="0" y="4633668"/>
            <a:ext cx="979136" cy="6251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7D4A74-D610-FB95-8F01-6428965A7E7B}"/>
              </a:ext>
            </a:extLst>
          </p:cNvPr>
          <p:cNvSpPr txBox="1"/>
          <p:nvPr/>
        </p:nvSpPr>
        <p:spPr>
          <a:xfrm>
            <a:off x="862781" y="1665872"/>
            <a:ext cx="970689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Il</a:t>
            </a:r>
            <a:r>
              <a:rPr lang="it-IT" dirty="0"/>
              <a:t> 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tumore oggigiorno è tra le principali cause di morte naturale in tutto il mondo, ed è per questo che è il soggetto principale d’indagine scientifica. </a:t>
            </a: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Generalmente a seconda della sua gravità, una volta diagnosticato, viene trattato con tecniche diverse tecniche:</a:t>
            </a:r>
          </a:p>
          <a:p>
            <a:endParaRPr lang="it-IT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Radioterapia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Chemioterapia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0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Interventi chirurgici di asportazione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000" dirty="0">
                <a:latin typeface="Aharoni" panose="02010803020104030203" pitchFamily="2" charset="-79"/>
                <a:cs typeface="Aharoni" panose="02010803020104030203" pitchFamily="2" charset="-79"/>
              </a:rPr>
              <a:t>Termoablazione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000" dirty="0">
                <a:latin typeface="Aharoni" panose="02010803020104030203" pitchFamily="2" charset="-79"/>
                <a:cs typeface="Aharoni" panose="02010803020104030203" pitchFamily="2" charset="-79"/>
              </a:rPr>
              <a:t>Crioablazione</a:t>
            </a:r>
            <a:endParaRPr lang="it-IT" sz="2000" dirty="0">
              <a:latin typeface="Aharoni" panose="02010803020104030203" pitchFamily="2" charset="-79"/>
              <a:ea typeface="Verdana" panose="020B0604030504040204" pitchFamily="34" charset="0"/>
              <a:cs typeface="Aharoni" panose="02010803020104030203" pitchFamily="2" charset="-79"/>
            </a:endParaRPr>
          </a:p>
          <a:p>
            <a:pPr marL="1257300" lvl="2" indent="-342900">
              <a:buFont typeface="+mj-lt"/>
              <a:buAutoNum type="arabicPeriod"/>
            </a:pPr>
            <a:endParaRPr lang="it-IT" sz="2400" dirty="0">
              <a:latin typeface="Aharoni" panose="02010803020104030203" pitchFamily="2" charset="-79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3A68ED-0C5D-E588-F6BD-4B8803C542E7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305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software, diagramma&#10;&#10;Descrizione generata automaticamente">
            <a:extLst>
              <a:ext uri="{FF2B5EF4-FFF2-40B4-BE49-F238E27FC236}">
                <a16:creationId xmlns:a16="http://schemas.microsoft.com/office/drawing/2014/main" id="{C5222C25-FAD0-34CD-D6F7-161BE501F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4" t="40981" r="27318" b="22389"/>
          <a:stretch/>
        </p:blipFill>
        <p:spPr>
          <a:xfrm>
            <a:off x="20988" y="1955605"/>
            <a:ext cx="9176831" cy="3882811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BD3DF818-05EE-9BF0-A35F-A3D656BE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5</a:t>
            </a:fld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D8FB7E-CE62-29A1-8392-CFD31BDF6425}"/>
              </a:ext>
            </a:extLst>
          </p:cNvPr>
          <p:cNvSpPr txBox="1"/>
          <p:nvPr/>
        </p:nvSpPr>
        <p:spPr>
          <a:xfrm>
            <a:off x="9197819" y="1638244"/>
            <a:ext cx="297624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haroni" panose="02010803020104030203" pitchFamily="2" charset="-79"/>
                <a:cs typeface="Aharoni" panose="02010803020104030203" pitchFamily="2" charset="-79"/>
              </a:rPr>
              <a:t>HP.</a:t>
            </a:r>
          </a:p>
          <a:p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sz="1600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1.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Campo di temperatura monodimensionale</a:t>
            </a:r>
          </a:p>
          <a:p>
            <a:pPr marL="342900" indent="-342900">
              <a:buAutoNum type="arabicPeriod"/>
            </a:pPr>
            <a:endParaRPr lang="it-IT" sz="1600" dirty="0">
              <a:latin typeface="Aharoni" panose="02010803020104030203" pitchFamily="2" charset="-79"/>
              <a:ea typeface="Verdana" panose="020B0604030504040204" pitchFamily="34" charset="0"/>
              <a:cs typeface="Aharoni" panose="02010803020104030203" pitchFamily="2" charset="-79"/>
            </a:endParaRPr>
          </a:p>
          <a:p>
            <a:r>
              <a:rPr lang="it-IT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2.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Trascurare gli effetti dell’evaporazione e i fenomeni radiativi</a:t>
            </a:r>
          </a:p>
          <a:p>
            <a:endParaRPr lang="it-IT" sz="1600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  <a:p>
            <a:r>
              <a:rPr lang="it-IT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3.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Dipendenza della perfusione del sanguigna e della proprietà elettriche dei tessuti dalla temperatura</a:t>
            </a:r>
          </a:p>
          <a:p>
            <a:endParaRPr lang="it-IT" sz="1600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  <a:p>
            <a:r>
              <a:rPr lang="it-IT" dirty="0"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4. </a:t>
            </a: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Conducibilità costante</a:t>
            </a:r>
          </a:p>
          <a:p>
            <a:endParaRPr lang="it-IT" dirty="0">
              <a:latin typeface="Aharoni" panose="02010803020104030203" pitchFamily="2" charset="-79"/>
              <a:ea typeface="Verdana" panose="020B0604030504040204" pitchFamily="34" charset="0"/>
              <a:cs typeface="Aharoni" panose="02010803020104030203" pitchFamily="2" charset="-79"/>
            </a:endParaRPr>
          </a:p>
          <a:p>
            <a:endParaRPr lang="it-IT" dirty="0">
              <a:latin typeface="Aharoni" panose="02010803020104030203" pitchFamily="2" charset="-79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BFA5705-7495-ABE3-E204-A8511451583D}"/>
              </a:ext>
            </a:extLst>
          </p:cNvPr>
          <p:cNvSpPr txBox="1"/>
          <p:nvPr/>
        </p:nvSpPr>
        <p:spPr>
          <a:xfrm>
            <a:off x="661065" y="903836"/>
            <a:ext cx="1086986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Il tessuto mammario può essere schematizzato geometricamente come un susseguirsi di strati corrispondenti ai vari tessuti che lo costituiscono.</a:t>
            </a:r>
          </a:p>
          <a:p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endParaRPr lang="it-IT" sz="2400" dirty="0">
              <a:latin typeface="Aharoni" panose="02010803020104030203" pitchFamily="2" charset="-79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50D13B-DCA8-1C94-288E-EB8E3F50A8BE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640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dirty="0">
                <a:solidFill>
                  <a:srgbClr val="000000"/>
                </a:solidFill>
                <a:latin typeface="Aharoni" pitchFamily="2"/>
                <a:cs typeface="Aharoni" pitchFamily="2"/>
              </a:rPr>
              <a:t>RISOLUZIONE NUMERICA</a:t>
            </a:r>
            <a:endParaRPr lang="it-IT" sz="44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BD3DF818-05EE-9BF0-A35F-A3D656BE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6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B20272E-6EE8-D69E-524C-F65BC4D2F5B4}"/>
                  </a:ext>
                </a:extLst>
              </p:cNvPr>
              <p:cNvSpPr txBox="1"/>
              <p:nvPr/>
            </p:nvSpPr>
            <p:spPr>
              <a:xfrm>
                <a:off x="3411793" y="1539771"/>
                <a:ext cx="5368413" cy="576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2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𝑝𝑟𝑜𝑏𝑒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𝑝𝑒𝑟𝑓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B20272E-6EE8-D69E-524C-F65BC4D2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793" y="1539771"/>
                <a:ext cx="5368413" cy="576055"/>
              </a:xfrm>
              <a:prstGeom prst="rect">
                <a:avLst/>
              </a:prstGeom>
              <a:blipFill>
                <a:blip r:embed="rId2"/>
                <a:stretch>
                  <a:fillRect b="-18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6F55909-C081-9689-6C18-B8DDCDD705F5}"/>
                  </a:ext>
                </a:extLst>
              </p:cNvPr>
              <p:cNvSpPr txBox="1"/>
              <p:nvPr/>
            </p:nvSpPr>
            <p:spPr>
              <a:xfrm>
                <a:off x="964559" y="2321647"/>
                <a:ext cx="10729606" cy="4212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I) Condizione iniziale</a:t>
                </a:r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  <a:cs typeface="Aharoni" panose="02010803020104030203" pitchFamily="2" charset="-79"/>
                </a:endParaRPr>
              </a:p>
              <a:p>
                <a:endParaRPr lang="it-IT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=37°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∀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−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600" dirty="0"/>
              </a:p>
              <a:p>
                <a:endParaRPr lang="it-IT" sz="20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  <a:p>
                <a:r>
                  <a:rPr lang="it-IT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II) Condizione al contorno (Tipo Robin)</a:t>
                </a:r>
              </a:p>
              <a:p>
                <a:r>
                  <a:rPr lang="it-IT" sz="2000" i="1" dirty="0">
                    <a:latin typeface="Cambria Math" panose="02040503050406030204" pitchFamily="18" charset="0"/>
                  </a:rPr>
                  <a:t>     </a:t>
                </a:r>
                <a:r>
                  <a:rPr lang="it-IT" sz="15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Il flusso di sangue nel capillare presenta una temperatura variabile nel tempo:</a:t>
                </a:r>
              </a:p>
              <a:p>
                <a:r>
                  <a:rPr lang="it-IT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it-IT" sz="1600" b="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=0,   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∞,   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</m:oMath>
                </a14:m>
                <a:r>
                  <a:rPr lang="it-IT" sz="1600" b="0" dirty="0"/>
                  <a:t>con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  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func>
                      <m:func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6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it-IT" sz="1600" b="0" dirty="0"/>
              </a:p>
              <a:p>
                <a:endParaRPr lang="it-IT" dirty="0"/>
              </a:p>
              <a:p>
                <a:r>
                  <a:rPr lang="it-IT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III) Condizione al contorno (Tipo Robin)</a:t>
                </a:r>
              </a:p>
              <a:p>
                <a:r>
                  <a:rPr lang="it-IT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    </a:t>
                </a:r>
                <a:r>
                  <a:rPr lang="it-IT" sz="1500" dirty="0">
                    <a:latin typeface="Verdana" panose="020B0604030504040204" pitchFamily="34" charset="0"/>
                    <a:ea typeface="Verdana" panose="020B0604030504040204" pitchFamily="34" charset="0"/>
                    <a:cs typeface="Aharoni" panose="02010803020104030203" pitchFamily="2" charset="-79"/>
                  </a:rPr>
                  <a:t>L’epidermide interagisce, esternamente, con un flusso d’aria a temperatura 20°C e velocità 0.2 m/s:</a:t>
                </a:r>
              </a:p>
              <a:p>
                <a:endParaRPr lang="it-IT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∞,  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𝑎𝑟𝑖𝑎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/>
              </a:p>
              <a:p>
                <a:endParaRPr lang="it-IT" sz="2000" dirty="0"/>
              </a:p>
              <a:p>
                <a:endParaRPr lang="it-IT" sz="2000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6F55909-C081-9689-6C18-B8DDCDD70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59" y="2321647"/>
                <a:ext cx="10729606" cy="4212500"/>
              </a:xfrm>
              <a:prstGeom prst="rect">
                <a:avLst/>
              </a:prstGeom>
              <a:blipFill>
                <a:blip r:embed="rId3"/>
                <a:stretch>
                  <a:fillRect l="-1307" t="-17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A9DEDE-55A9-9AC6-7157-94D753C53C86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C1F6603-902C-D58E-1F10-560BB224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7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5276325-425F-97E7-5164-C17F47BD37E8}"/>
                  </a:ext>
                </a:extLst>
              </p:cNvPr>
              <p:cNvSpPr txBox="1"/>
              <p:nvPr/>
            </p:nvSpPr>
            <p:spPr>
              <a:xfrm>
                <a:off x="1118501" y="2015703"/>
                <a:ext cx="9954997" cy="531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acc>
                          <m:accPr>
                            <m:chr m:val="̇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𝑝𝑟𝑜𝑏𝑒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𝑝𝑒𝑟𝑓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𝑑𝑈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5276325-425F-97E7-5164-C17F47BD3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01" y="2015703"/>
                <a:ext cx="9954997" cy="531940"/>
              </a:xfrm>
              <a:prstGeom prst="rect">
                <a:avLst/>
              </a:prstGeom>
              <a:blipFill>
                <a:blip r:embed="rId2"/>
                <a:stretch>
                  <a:fillRect t="-2299" b="-195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BA87C29-1035-4C38-ED7E-5B7E9CA1C585}"/>
              </a:ext>
            </a:extLst>
          </p:cNvPr>
          <p:cNvSpPr txBox="1"/>
          <p:nvPr/>
        </p:nvSpPr>
        <p:spPr>
          <a:xfrm>
            <a:off x="771525" y="1204206"/>
            <a:ext cx="6331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haroni" panose="02010803020104030203" pitchFamily="2" charset="-79"/>
              </a:rPr>
              <a:t>NODO SUPERIORE: ARIA-TESSUTO</a:t>
            </a: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D7DA36C-961D-9816-7F51-CA17E89F0822}"/>
              </a:ext>
            </a:extLst>
          </p:cNvPr>
          <p:cNvSpPr/>
          <p:nvPr/>
        </p:nvSpPr>
        <p:spPr>
          <a:xfrm>
            <a:off x="7393858" y="2911754"/>
            <a:ext cx="1297858" cy="5319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schermata, software, diagramma&#10;&#10;Descrizione generata automaticamente">
            <a:extLst>
              <a:ext uri="{FF2B5EF4-FFF2-40B4-BE49-F238E27FC236}">
                <a16:creationId xmlns:a16="http://schemas.microsoft.com/office/drawing/2014/main" id="{C37190BF-6D15-AEDA-71B5-FC65EC00E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1" t="29393" r="38145" b="37148"/>
          <a:stretch/>
        </p:blipFill>
        <p:spPr>
          <a:xfrm>
            <a:off x="7103499" y="2911754"/>
            <a:ext cx="4921353" cy="2933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824E4FD-9E94-C915-663E-69B71F4F9B51}"/>
                  </a:ext>
                </a:extLst>
              </p:cNvPr>
              <p:cNvSpPr txBox="1"/>
              <p:nvPr/>
            </p:nvSpPr>
            <p:spPr>
              <a:xfrm>
                <a:off x="9322055" y="2848799"/>
                <a:ext cx="484239" cy="432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824E4FD-9E94-C915-663E-69B71F4F9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055" y="2848799"/>
                <a:ext cx="484239" cy="432362"/>
              </a:xfrm>
              <a:prstGeom prst="rect">
                <a:avLst/>
              </a:prstGeom>
              <a:blipFill>
                <a:blip r:embed="rId4"/>
                <a:stretch>
                  <a:fillRect r="-20000" b="-70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E6661356-85A0-38BE-8FAF-B6901839023A}"/>
                  </a:ext>
                </a:extLst>
              </p:cNvPr>
              <p:cNvSpPr txBox="1"/>
              <p:nvPr/>
            </p:nvSpPr>
            <p:spPr>
              <a:xfrm>
                <a:off x="9334883" y="4160694"/>
                <a:ext cx="942822" cy="432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E6661356-85A0-38BE-8FAF-B69018390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883" y="4160694"/>
                <a:ext cx="942822" cy="432362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984A19-BD12-4015-FD69-A032B2F79616}"/>
                  </a:ext>
                </a:extLst>
              </p:cNvPr>
              <p:cNvSpPr txBox="1"/>
              <p:nvPr/>
            </p:nvSpPr>
            <p:spPr>
              <a:xfrm>
                <a:off x="8500189" y="3599510"/>
                <a:ext cx="9428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984A19-BD12-4015-FD69-A032B2F7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89" y="3599510"/>
                <a:ext cx="94282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3D11ABC-45D5-A7F0-C8B9-A658D710C1DB}"/>
                  </a:ext>
                </a:extLst>
              </p:cNvPr>
              <p:cNvSpPr txBox="1"/>
              <p:nvPr/>
            </p:nvSpPr>
            <p:spPr>
              <a:xfrm>
                <a:off x="8500189" y="4846463"/>
                <a:ext cx="9428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3D11ABC-45D5-A7F0-C8B9-A658D710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89" y="4846463"/>
                <a:ext cx="94282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C47D00F-826A-9995-3763-18D52146CC73}"/>
              </a:ext>
            </a:extLst>
          </p:cNvPr>
          <p:cNvSpPr txBox="1"/>
          <p:nvPr/>
        </p:nvSpPr>
        <p:spPr>
          <a:xfrm>
            <a:off x="10457862" y="3123561"/>
            <a:ext cx="1231271" cy="30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Epidermide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54A8C7B-B842-EA09-9CFC-7971C6C233D3}"/>
                  </a:ext>
                </a:extLst>
              </p:cNvPr>
              <p:cNvSpPr txBox="1"/>
              <p:nvPr/>
            </p:nvSpPr>
            <p:spPr>
              <a:xfrm>
                <a:off x="771526" y="2997683"/>
                <a:ext cx="6286613" cy="2758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Potenza convettiva proveniente dall’interazione con la corrente d’aria :</a:t>
                </a:r>
                <a:endParaRPr lang="it-IT" sz="1200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sz="1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 ∞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sup>
                          </m:sSubSup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∞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it-IT" dirty="0"/>
              </a:p>
              <a:p>
                <a:pPr algn="ctr"/>
                <a:endParaRPr lang="it-IT" sz="1200" b="0" dirty="0"/>
              </a:p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 relazioni sperimentali prese in considerazione per la 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∞</m:t>
                        </m:r>
                      </m:sub>
                    </m:sSub>
                  </m:oMath>
                </a14:m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riguardano il meccanismo di convezione naturale di una lastra orizzontale:</a:t>
                </a:r>
              </a:p>
              <a:p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𝑁𝑢</m:t>
                    </m:r>
                  </m:oMath>
                </a14:m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= f(x, Re, Gr, Pr )      con   D =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1 m </a:t>
                </a: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54A8C7B-B842-EA09-9CFC-7971C6C23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6" y="2997683"/>
                <a:ext cx="6286613" cy="2758384"/>
              </a:xfrm>
              <a:prstGeom prst="rect">
                <a:avLst/>
              </a:prstGeom>
              <a:blipFill>
                <a:blip r:embed="rId8"/>
                <a:stretch>
                  <a:fillRect l="-873" t="-1327" r="-1067" b="-2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BF539C-B2A3-E4E7-0E88-01062E6971C6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AE2058-30A7-CC83-3C2C-507CD9061FB2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dirty="0">
                <a:solidFill>
                  <a:srgbClr val="000000"/>
                </a:solidFill>
                <a:latin typeface="Aharoni" pitchFamily="2"/>
                <a:cs typeface="Aharoni" pitchFamily="2"/>
              </a:rPr>
              <a:t>RISOLUZIONE NUMERICA</a:t>
            </a:r>
            <a:endParaRPr lang="it-IT" sz="44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21628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B6963B39-23E2-F70A-B815-D329637D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4084669-40B3-B08D-4FC7-0E053103D426}"/>
                  </a:ext>
                </a:extLst>
              </p:cNvPr>
              <p:cNvSpPr txBox="1"/>
              <p:nvPr/>
            </p:nvSpPr>
            <p:spPr>
              <a:xfrm>
                <a:off x="2809747" y="1785561"/>
                <a:ext cx="7246046" cy="531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acc>
                          <m:accPr>
                            <m:chr m:val="̇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r>
                  <a:rPr lang="it-IT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𝑝𝑟𝑜𝑏𝑒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𝑝𝑒𝑟𝑓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𝑑𝑈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4084669-40B3-B08D-4FC7-0E053103D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747" y="1785561"/>
                <a:ext cx="7246046" cy="531940"/>
              </a:xfrm>
              <a:prstGeom prst="rect">
                <a:avLst/>
              </a:prstGeom>
              <a:blipFill>
                <a:blip r:embed="rId2"/>
                <a:stretch>
                  <a:fillRect t="-2299" b="-195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75D3AA-23E7-3100-EC83-D8D4A7D5DB2A}"/>
              </a:ext>
            </a:extLst>
          </p:cNvPr>
          <p:cNvSpPr txBox="1"/>
          <p:nvPr/>
        </p:nvSpPr>
        <p:spPr>
          <a:xfrm>
            <a:off x="771525" y="1204206"/>
            <a:ext cx="6331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Aharoni" panose="02010803020104030203" pitchFamily="2" charset="-79"/>
              </a:rPr>
              <a:t>NODO INTERNO: TESSUTO-TESSUTO</a:t>
            </a:r>
            <a:endParaRPr lang="it-IT" dirty="0"/>
          </a:p>
        </p:txBody>
      </p:sp>
      <p:pic>
        <p:nvPicPr>
          <p:cNvPr id="12" name="Immagine 11" descr="Immagine che contiene testo, schermata, diagramma, software&#10;&#10;Descrizione generata automaticamente">
            <a:extLst>
              <a:ext uri="{FF2B5EF4-FFF2-40B4-BE49-F238E27FC236}">
                <a16:creationId xmlns:a16="http://schemas.microsoft.com/office/drawing/2014/main" id="{37CAAD88-B959-5BF8-A7F2-5DB77DFB01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2" t="29247" r="34597" b="19376"/>
          <a:stretch/>
        </p:blipFill>
        <p:spPr>
          <a:xfrm>
            <a:off x="7758402" y="2688067"/>
            <a:ext cx="4381292" cy="3152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FBC115F-64B4-845F-4602-2ABB824647C8}"/>
                  </a:ext>
                </a:extLst>
              </p:cNvPr>
              <p:cNvSpPr txBox="1"/>
              <p:nvPr/>
            </p:nvSpPr>
            <p:spPr>
              <a:xfrm>
                <a:off x="9683510" y="4977870"/>
                <a:ext cx="942822" cy="432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FBC115F-64B4-845F-4602-2ABB82464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510" y="4977870"/>
                <a:ext cx="942822" cy="432362"/>
              </a:xfrm>
              <a:prstGeom prst="rect">
                <a:avLst/>
              </a:prstGeom>
              <a:blipFill>
                <a:blip r:embed="rId4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ADD8C7F-2054-2F67-3A0B-5DD53EEFF300}"/>
                  </a:ext>
                </a:extLst>
              </p:cNvPr>
              <p:cNvSpPr txBox="1"/>
              <p:nvPr/>
            </p:nvSpPr>
            <p:spPr>
              <a:xfrm>
                <a:off x="9717577" y="3051912"/>
                <a:ext cx="942822" cy="432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ADD8C7F-2054-2F67-3A0B-5DD53EEF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577" y="3051912"/>
                <a:ext cx="942822" cy="432362"/>
              </a:xfrm>
              <a:prstGeom prst="rect">
                <a:avLst/>
              </a:prstGeom>
              <a:blipFill>
                <a:blip r:embed="rId5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D1FB24E1-883E-5E36-5BC7-9A0AA753321F}"/>
                  </a:ext>
                </a:extLst>
              </p:cNvPr>
              <p:cNvSpPr txBox="1"/>
              <p:nvPr/>
            </p:nvSpPr>
            <p:spPr>
              <a:xfrm>
                <a:off x="8907030" y="3909414"/>
                <a:ext cx="9428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D1FB24E1-883E-5E36-5BC7-9A0AA7533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030" y="3909414"/>
                <a:ext cx="94282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AF02703-6A16-5056-495D-74C30238B269}"/>
                  </a:ext>
                </a:extLst>
              </p:cNvPr>
              <p:cNvSpPr txBox="1"/>
              <p:nvPr/>
            </p:nvSpPr>
            <p:spPr>
              <a:xfrm>
                <a:off x="8774755" y="2688067"/>
                <a:ext cx="9428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AF02703-6A16-5056-495D-74C30238B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755" y="2688067"/>
                <a:ext cx="94282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6314312B-F2E3-2EE3-3020-C73368A06F5C}"/>
                  </a:ext>
                </a:extLst>
              </p:cNvPr>
              <p:cNvSpPr txBox="1"/>
              <p:nvPr/>
            </p:nvSpPr>
            <p:spPr>
              <a:xfrm>
                <a:off x="9112971" y="5194051"/>
                <a:ext cx="9428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4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400" dirty="0"/>
                  <a:t>-1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6314312B-F2E3-2EE3-3020-C73368A06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971" y="5194051"/>
                <a:ext cx="942822" cy="307777"/>
              </a:xfrm>
              <a:prstGeom prst="rect">
                <a:avLst/>
              </a:prstGeom>
              <a:blipFill>
                <a:blip r:embed="rId8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C3E0312-5A85-73B7-2E00-094559B5FFD3}"/>
                  </a:ext>
                </a:extLst>
              </p:cNvPr>
              <p:cNvSpPr txBox="1"/>
              <p:nvPr/>
            </p:nvSpPr>
            <p:spPr>
              <a:xfrm>
                <a:off x="771525" y="2746835"/>
                <a:ext cx="7172632" cy="2900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Potenza conduttiva proveniente dal nodo inferiore e </a:t>
                </a:r>
              </a:p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superiore:</a:t>
                </a:r>
                <a:endParaRPr lang="it-IT" sz="1200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sz="1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it-IT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?</m:t>
                                  </m:r>
                                </m:sup>
                              </m:sSub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?</m:t>
                                  </m:r>
                                </m:sup>
                              </m:sSub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bSup>
                      <m:r>
                        <a:rPr lang="it-IT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600" dirty="0"/>
              </a:p>
              <a:p>
                <a:pPr algn="ctr"/>
                <a:endParaRPr lang="it-IT" sz="1200" b="0" dirty="0"/>
              </a:p>
              <a:p>
                <a:endParaRPr lang="it-IT" dirty="0"/>
              </a:p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Variazione nel tempo dell’energia interna :</a:t>
                </a:r>
              </a:p>
              <a:p>
                <a:pPr algn="ctr"/>
                <a:endParaRPr lang="it-IT" sz="16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𝑑𝑈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den>
                    </m:f>
                    <m:r>
                      <a:rPr lang="it-I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DC3E0312-5A85-73B7-2E00-094559B5F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2746835"/>
                <a:ext cx="7172632" cy="2900987"/>
              </a:xfrm>
              <a:prstGeom prst="rect">
                <a:avLst/>
              </a:prstGeom>
              <a:blipFill>
                <a:blip r:embed="rId9"/>
                <a:stretch>
                  <a:fillRect l="-765" t="-1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C1ACCE-089B-D65B-DC6F-14065C39A558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6A9334-2AF7-EC6A-7D2B-3132E82CBE26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dirty="0">
                <a:solidFill>
                  <a:srgbClr val="000000"/>
                </a:solidFill>
                <a:latin typeface="Aharoni" pitchFamily="2"/>
                <a:cs typeface="Aharoni" pitchFamily="2"/>
              </a:rPr>
              <a:t>RISOLUZIONE NUMERICA</a:t>
            </a:r>
            <a:endParaRPr lang="it-IT" sz="44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12881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031E1325-0A8D-7D29-376A-36900648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3683601-6A66-0D55-B4E1-F6D0BEE3FCD4}"/>
                  </a:ext>
                </a:extLst>
              </p:cNvPr>
              <p:cNvSpPr txBox="1"/>
              <p:nvPr/>
            </p:nvSpPr>
            <p:spPr>
              <a:xfrm>
                <a:off x="3058161" y="1911222"/>
                <a:ext cx="7246046" cy="531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+ 1</m:t>
                        </m:r>
                      </m:sub>
                    </m:sSub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acc>
                          <m:accPr>
                            <m:chr m:val="̇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𝑚𝑒𝑡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𝑝𝑟𝑜𝑏𝑒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𝑝𝑒𝑟𝑓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𝑑𝑈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3683601-6A66-0D55-B4E1-F6D0BEE3F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61" y="1911222"/>
                <a:ext cx="7246046" cy="531940"/>
              </a:xfrm>
              <a:prstGeom prst="rect">
                <a:avLst/>
              </a:prstGeom>
              <a:blipFill>
                <a:blip r:embed="rId2"/>
                <a:stretch>
                  <a:fillRect t="-2299" b="-195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97BB6F-2680-6C90-B884-E726AD19EDAD}"/>
              </a:ext>
            </a:extLst>
          </p:cNvPr>
          <p:cNvSpPr txBox="1"/>
          <p:nvPr/>
        </p:nvSpPr>
        <p:spPr>
          <a:xfrm>
            <a:off x="771525" y="1204206"/>
            <a:ext cx="6331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Aharoni" panose="02010803020104030203" pitchFamily="2" charset="-79"/>
              </a:rPr>
              <a:t>NODO INFERIORE: SANGUE-TESSUTO</a:t>
            </a:r>
            <a:endParaRPr lang="it-IT" dirty="0"/>
          </a:p>
        </p:txBody>
      </p:sp>
      <p:pic>
        <p:nvPicPr>
          <p:cNvPr id="12" name="Immagine 11" descr="Immagine che contiene testo, schermata, diagramma, software&#10;&#10;Descrizione generata automaticamente">
            <a:extLst>
              <a:ext uri="{FF2B5EF4-FFF2-40B4-BE49-F238E27FC236}">
                <a16:creationId xmlns:a16="http://schemas.microsoft.com/office/drawing/2014/main" id="{2417395C-52A8-DABF-D2DC-6A6CE939D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5" t="47643" r="38090" b="16477"/>
          <a:stretch/>
        </p:blipFill>
        <p:spPr>
          <a:xfrm>
            <a:off x="7103499" y="2911094"/>
            <a:ext cx="4977221" cy="3125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F5AAFED-2D52-5877-F50E-DCD28AEA34CC}"/>
                  </a:ext>
                </a:extLst>
              </p:cNvPr>
              <p:cNvSpPr txBox="1"/>
              <p:nvPr/>
            </p:nvSpPr>
            <p:spPr>
              <a:xfrm>
                <a:off x="9430210" y="5493676"/>
                <a:ext cx="484239" cy="432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F5AAFED-2D52-5877-F50E-DCD28AEA3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10" y="5493676"/>
                <a:ext cx="484239" cy="432362"/>
              </a:xfrm>
              <a:prstGeom prst="rect">
                <a:avLst/>
              </a:prstGeom>
              <a:blipFill>
                <a:blip r:embed="rId4"/>
                <a:stretch>
                  <a:fillRect r="-21519" b="-70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C6FF3E2-007D-8251-1F94-23C847F89C35}"/>
                  </a:ext>
                </a:extLst>
              </p:cNvPr>
              <p:cNvSpPr txBox="1"/>
              <p:nvPr/>
            </p:nvSpPr>
            <p:spPr>
              <a:xfrm>
                <a:off x="9430210" y="3986204"/>
                <a:ext cx="942822" cy="432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C6FF3E2-007D-8251-1F94-23C847F89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10" y="3986204"/>
                <a:ext cx="942822" cy="432362"/>
              </a:xfrm>
              <a:prstGeom prst="rect">
                <a:avLst/>
              </a:prstGeom>
              <a:blipFill>
                <a:blip r:embed="rId5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53591B1-CB04-49FF-0EA8-BE8C1EEE1C02}"/>
                  </a:ext>
                </a:extLst>
              </p:cNvPr>
              <p:cNvSpPr txBox="1"/>
              <p:nvPr/>
            </p:nvSpPr>
            <p:spPr>
              <a:xfrm>
                <a:off x="8573193" y="4919958"/>
                <a:ext cx="9428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53591B1-CB04-49FF-0EA8-BE8C1EEE1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193" y="4919958"/>
                <a:ext cx="94282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393E19F2-F48E-4655-FDF6-A5E4C8A6A634}"/>
                  </a:ext>
                </a:extLst>
              </p:cNvPr>
              <p:cNvSpPr txBox="1"/>
              <p:nvPr/>
            </p:nvSpPr>
            <p:spPr>
              <a:xfrm>
                <a:off x="8500189" y="3497444"/>
                <a:ext cx="9428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393E19F2-F48E-4655-FDF6-A5E4C8A6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89" y="3497444"/>
                <a:ext cx="94282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57FD275-F25F-1A47-CD3D-FC4FD4D337CD}"/>
              </a:ext>
            </a:extLst>
          </p:cNvPr>
          <p:cNvSpPr txBox="1"/>
          <p:nvPr/>
        </p:nvSpPr>
        <p:spPr>
          <a:xfrm>
            <a:off x="10691270" y="5479601"/>
            <a:ext cx="994614" cy="30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Capillare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A1E072-001A-E08F-11C5-B4B400DB88D7}"/>
              </a:ext>
            </a:extLst>
          </p:cNvPr>
          <p:cNvSpPr txBox="1"/>
          <p:nvPr/>
        </p:nvSpPr>
        <p:spPr>
          <a:xfrm>
            <a:off x="10382301" y="2691850"/>
            <a:ext cx="1303583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Strato</a:t>
            </a:r>
          </a:p>
          <a:p>
            <a:r>
              <a:rPr lang="it-IT" sz="1400" dirty="0">
                <a:latin typeface="Verdana" panose="020B0604030504040204" pitchFamily="34" charset="0"/>
                <a:ea typeface="Verdana" panose="020B0604030504040204" pitchFamily="34" charset="0"/>
              </a:rPr>
              <a:t>Ghiandolare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4B922B89-61A3-92A9-7DF6-37E1F3C15100}"/>
                  </a:ext>
                </a:extLst>
              </p:cNvPr>
              <p:cNvSpPr txBox="1"/>
              <p:nvPr/>
            </p:nvSpPr>
            <p:spPr>
              <a:xfrm>
                <a:off x="771525" y="2951473"/>
                <a:ext cx="6492414" cy="2762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Potenza convettiva proveniente</a:t>
                </a:r>
              </a:p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dall’interazione con il flusso sanguigno:</a:t>
                </a:r>
                <a:endParaRPr lang="it-IT" sz="1200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sz="1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 ∞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sup>
                          </m:sSubSup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 ∞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t-IT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it-IT" dirty="0"/>
              </a:p>
              <a:p>
                <a:pPr algn="ctr"/>
                <a:endParaRPr lang="it-IT" sz="1200" b="0" dirty="0"/>
              </a:p>
              <a:p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 relazioni sperimentali prese in considerazione per la stima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∞</m:t>
                        </m:r>
                      </m:sub>
                    </m:sSub>
                  </m:oMath>
                </a14:m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riguardano il meccanismo di convezione forzata di una lastra orizzontale con:</a:t>
                </a:r>
              </a:p>
              <a:p>
                <a:endParaRPr lang="it-IT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𝑁𝑢</m:t>
                    </m:r>
                  </m:oMath>
                </a14:m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= f(x, Re, Pr )      con   D =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 1 m </a:t>
                </a:r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4B922B89-61A3-92A9-7DF6-37E1F3C1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2951473"/>
                <a:ext cx="6492414" cy="2762488"/>
              </a:xfrm>
              <a:prstGeom prst="rect">
                <a:avLst/>
              </a:prstGeom>
              <a:blipFill>
                <a:blip r:embed="rId8"/>
                <a:stretch>
                  <a:fillRect l="-845" t="-1104" b="-2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29298E-D494-31B9-7DB3-9D67187B5558}"/>
              </a:ext>
            </a:extLst>
          </p:cNvPr>
          <p:cNvSpPr txBox="1"/>
          <p:nvPr/>
        </p:nvSpPr>
        <p:spPr>
          <a:xfrm>
            <a:off x="7806813" y="6172483"/>
            <a:ext cx="4857132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Trasmissione del calore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i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n </a:t>
            </a:r>
            <a:r>
              <a:rPr lang="it-IT" sz="1600" dirty="0">
                <a:solidFill>
                  <a:schemeClr val="bg1"/>
                </a:solidFill>
                <a:latin typeface="Calibri"/>
              </a:rPr>
              <a:t>a</a:t>
            </a:r>
            <a:r>
              <a:rPr lang="it-IT" sz="160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</a:rPr>
              <a:t>pplicazioni biomedicali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chemeClr val="bg1"/>
                </a:solidFill>
                <a:uFillTx/>
                <a:cs typeface="Aharoni" pitchFamily="2"/>
              </a:rPr>
              <a:t>ANALISI TERMICA DEL TRANSITORIO 1D</a:t>
            </a:r>
            <a:endParaRPr lang="it-IT" sz="1600" b="1" i="0" u="none" strike="noStrike" kern="1200" cap="none" spc="0" baseline="0" dirty="0">
              <a:solidFill>
                <a:schemeClr val="bg1"/>
              </a:solidFill>
              <a:uFillTx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82A0E4-EB1D-3780-230F-6DB7D7F58D93}"/>
              </a:ext>
            </a:extLst>
          </p:cNvPr>
          <p:cNvSpPr txBox="1"/>
          <p:nvPr/>
        </p:nvSpPr>
        <p:spPr>
          <a:xfrm>
            <a:off x="771525" y="619432"/>
            <a:ext cx="11115675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dirty="0">
                <a:solidFill>
                  <a:srgbClr val="000000"/>
                </a:solidFill>
                <a:latin typeface="Aharoni" pitchFamily="2"/>
                <a:cs typeface="Aharoni" pitchFamily="2"/>
              </a:rPr>
              <a:t>RISOLUZIONE NUMERICA</a:t>
            </a:r>
            <a:endParaRPr lang="it-IT" sz="4400" b="0" i="0" u="none" strike="noStrike" kern="1200" cap="none" spc="0" baseline="0" dirty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  <a:p>
            <a:pPr marL="182880" marR="0" lvl="0" indent="-342900" algn="l" defTabSz="914400" rtl="0" fontAlgn="auto" hangingPunct="1">
              <a:lnSpc>
                <a:spcPct val="100000"/>
              </a:lnSpc>
              <a:spcAft>
                <a:spcPts val="2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0" i="0" u="none" strike="noStrike" kern="0" cap="none" spc="0" baseline="0" dirty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1986412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a4b6d4-3099-42a4-a5a9-ea6af9f437f1">
      <Terms xmlns="http://schemas.microsoft.com/office/infopath/2007/PartnerControls"/>
    </lcf76f155ced4ddcb4097134ff3c332f>
    <TaxCatchAll xmlns="346005b8-cfb6-4404-bc9c-bd66b3a8c81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1412A539B6F7D4186273D4A04D3C557" ma:contentTypeVersion="11" ma:contentTypeDescription="Creare un nuovo documento." ma:contentTypeScope="" ma:versionID="a589c8884df4db33055aaffcd9713e8d">
  <xsd:schema xmlns:xsd="http://www.w3.org/2001/XMLSchema" xmlns:xs="http://www.w3.org/2001/XMLSchema" xmlns:p="http://schemas.microsoft.com/office/2006/metadata/properties" xmlns:ns2="3ba4b6d4-3099-42a4-a5a9-ea6af9f437f1" xmlns:ns3="346005b8-cfb6-4404-bc9c-bd66b3a8c816" targetNamespace="http://schemas.microsoft.com/office/2006/metadata/properties" ma:root="true" ma:fieldsID="12989f88d27845b26374b1e73191b049" ns2:_="" ns3:_="">
    <xsd:import namespace="3ba4b6d4-3099-42a4-a5a9-ea6af9f437f1"/>
    <xsd:import namespace="346005b8-cfb6-4404-bc9c-bd66b3a8c8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4b6d4-3099-42a4-a5a9-ea6af9f437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Tag immagine" ma:readOnly="false" ma:fieldId="{5cf76f15-5ced-4ddc-b409-7134ff3c332f}" ma:taxonomyMulti="true" ma:sspId="d9fc3972-f730-4b32-a6ef-945e922123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6005b8-cfb6-4404-bc9c-bd66b3a8c81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2459df4-c08f-4312-936e-39604d8bfc33}" ma:internalName="TaxCatchAll" ma:showField="CatchAllData" ma:web="346005b8-cfb6-4404-bc9c-bd66b3a8c8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0DF421-3F3A-4160-9EE1-21E22211B69B}">
  <ds:schemaRefs>
    <ds:schemaRef ds:uri="http://schemas.microsoft.com/office/2006/metadata/properties"/>
    <ds:schemaRef ds:uri="http://schemas.microsoft.com/office/infopath/2007/PartnerControls"/>
    <ds:schemaRef ds:uri="3ba4b6d4-3099-42a4-a5a9-ea6af9f437f1"/>
    <ds:schemaRef ds:uri="346005b8-cfb6-4404-bc9c-bd66b3a8c816"/>
  </ds:schemaRefs>
</ds:datastoreItem>
</file>

<file path=customXml/itemProps2.xml><?xml version="1.0" encoding="utf-8"?>
<ds:datastoreItem xmlns:ds="http://schemas.openxmlformats.org/officeDocument/2006/customXml" ds:itemID="{A511671F-7C48-4C9C-B50F-97E8048401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a4b6d4-3099-42a4-a5a9-ea6af9f437f1"/>
    <ds:schemaRef ds:uri="346005b8-cfb6-4404-bc9c-bd66b3a8c8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46087-93E8-4A17-8A4B-8F23BD9E92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1539</Words>
  <Application>Microsoft Office PowerPoint</Application>
  <PresentationFormat>Widescreen</PresentationFormat>
  <Paragraphs>333</Paragraphs>
  <Slides>31</Slides>
  <Notes>4</Notes>
  <HiddenSlides>2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Aharoni</vt:lpstr>
      <vt:lpstr>Aptos</vt:lpstr>
      <vt:lpstr>Arial</vt:lpstr>
      <vt:lpstr>Calibri</vt:lpstr>
      <vt:lpstr>Calibri Light</vt:lpstr>
      <vt:lpstr>Cambria Math</vt:lpstr>
      <vt:lpstr>Verdana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RAVELLI</dc:creator>
  <cp:lastModifiedBy>BENEDETTA MASONE</cp:lastModifiedBy>
  <cp:revision>115</cp:revision>
  <dcterms:created xsi:type="dcterms:W3CDTF">2023-05-20T11:59:57Z</dcterms:created>
  <dcterms:modified xsi:type="dcterms:W3CDTF">2024-06-17T19:07:05Z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0x01010081412A539B6F7D4186273D4A04D3C557</vt:lpwstr>
  </property>
</Properties>
</file>